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9" r:id="rId3"/>
    <p:sldId id="262" r:id="rId4"/>
    <p:sldId id="280" r:id="rId5"/>
    <p:sldId id="267" r:id="rId6"/>
    <p:sldId id="279" r:id="rId7"/>
    <p:sldId id="263" r:id="rId8"/>
    <p:sldId id="269" r:id="rId9"/>
    <p:sldId id="274" r:id="rId10"/>
    <p:sldId id="271" r:id="rId11"/>
    <p:sldId id="272" r:id="rId12"/>
    <p:sldId id="265" r:id="rId13"/>
    <p:sldId id="275" r:id="rId14"/>
    <p:sldId id="278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1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1A6E-86CB-3849-BC74-7F3390087465}" type="datetimeFigureOut">
              <a:rPr lang="en-US" smtClean="0"/>
              <a:t>25/10/17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7B7498-951D-AA48-8DCD-388CBACC4E1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1A6E-86CB-3849-BC74-7F3390087465}" type="datetimeFigureOut">
              <a:rPr lang="en-US" smtClean="0"/>
              <a:t>25/10/17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7498-951D-AA48-8DCD-388CBACC4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1A6E-86CB-3849-BC74-7F3390087465}" type="datetimeFigureOut">
              <a:rPr lang="en-US" smtClean="0"/>
              <a:t>25/10/17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7498-951D-AA48-8DCD-388CBACC4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1A6E-86CB-3849-BC74-7F3390087465}" type="datetimeFigureOut">
              <a:rPr lang="en-US" smtClean="0"/>
              <a:t>25/10/17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7498-951D-AA48-8DCD-388CBACC4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1A6E-86CB-3849-BC74-7F3390087465}" type="datetimeFigureOut">
              <a:rPr lang="en-US" smtClean="0"/>
              <a:t>25/10/17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7498-951D-AA48-8DCD-388CBACC4E1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1A6E-86CB-3849-BC74-7F3390087465}" type="datetimeFigureOut">
              <a:rPr lang="en-US" smtClean="0"/>
              <a:t>25/10/17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7498-951D-AA48-8DCD-388CBACC4E1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1A6E-86CB-3849-BC74-7F3390087465}" type="datetimeFigureOut">
              <a:rPr lang="en-US" smtClean="0"/>
              <a:t>25/10/17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7498-951D-AA48-8DCD-388CBACC4E1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1A6E-86CB-3849-BC74-7F3390087465}" type="datetimeFigureOut">
              <a:rPr lang="en-US" smtClean="0"/>
              <a:t>25/10/17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7498-951D-AA48-8DCD-388CBACC4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1A6E-86CB-3849-BC74-7F3390087465}" type="datetimeFigureOut">
              <a:rPr lang="en-US" smtClean="0"/>
              <a:t>25/10/17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7498-951D-AA48-8DCD-388CBACC4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1A6E-86CB-3849-BC74-7F3390087465}" type="datetimeFigureOut">
              <a:rPr lang="en-US" smtClean="0"/>
              <a:t>25/10/17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7498-951D-AA48-8DCD-388CBACC4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1A6E-86CB-3849-BC74-7F3390087465}" type="datetimeFigureOut">
              <a:rPr lang="en-US" smtClean="0"/>
              <a:t>25/10/17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7498-951D-AA48-8DCD-388CBACC4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8D31A6E-86CB-3849-BC74-7F3390087465}" type="datetimeFigureOut">
              <a:rPr lang="en-US" smtClean="0"/>
              <a:t>25/10/17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67B7498-951D-AA48-8DCD-388CBACC4E1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7393" y="353538"/>
            <a:ext cx="6552100" cy="5787563"/>
          </a:xfrm>
        </p:spPr>
        <p:txBody>
          <a:bodyPr/>
          <a:lstStyle/>
          <a:p>
            <a:r>
              <a:rPr lang="en-US" sz="6600" dirty="0" smtClean="0"/>
              <a:t>Avoiding Formative </a:t>
            </a:r>
            <a:r>
              <a:rPr lang="en-US" sz="6600" dirty="0"/>
              <a:t>A</a:t>
            </a:r>
            <a:r>
              <a:rPr lang="en-US" sz="6600" dirty="0" smtClean="0"/>
              <a:t>ssessment </a:t>
            </a:r>
            <a:r>
              <a:rPr lang="en-US" sz="6600" dirty="0"/>
              <a:t>F</a:t>
            </a:r>
            <a:r>
              <a:rPr lang="en-US" sz="6600" dirty="0" smtClean="0"/>
              <a:t>izzle?</a:t>
            </a:r>
            <a:endParaRPr lang="en-US" sz="6600" dirty="0"/>
          </a:p>
        </p:txBody>
      </p:sp>
      <p:pic>
        <p:nvPicPr>
          <p:cNvPr id="3" name="Picture 2" descr="9f55a4e20b9f05551edab90718be8bb8--student-self-evaluation-student-self-assessme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05" y="179809"/>
            <a:ext cx="1613710" cy="2147055"/>
          </a:xfrm>
          <a:prstGeom prst="rect">
            <a:avLst/>
          </a:prstGeom>
        </p:spPr>
      </p:pic>
      <p:pic>
        <p:nvPicPr>
          <p:cNvPr id="4" name="Picture 3" descr="d66eef58cb6976326163360ccbdf635d--in-maths-math-clas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313" y="179810"/>
            <a:ext cx="2699687" cy="2013326"/>
          </a:xfrm>
          <a:prstGeom prst="rect">
            <a:avLst/>
          </a:prstGeom>
        </p:spPr>
      </p:pic>
      <p:pic>
        <p:nvPicPr>
          <p:cNvPr id="5" name="Picture 4" descr="70d0b03ea4b7ff667b46e6cf69cfab5b--bedroom-doors-thought-bubbl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05" y="3517498"/>
            <a:ext cx="1991176" cy="273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269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Formative assessment fizzles when: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8635"/>
            <a:ext cx="8229600" cy="422752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Teachers don’t take the time to fully understand what students know and their misconceptions</a:t>
            </a:r>
            <a:endParaRPr lang="en-US" sz="4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461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939"/>
            <a:ext cx="8229600" cy="1846259"/>
          </a:xfrm>
        </p:spPr>
        <p:txBody>
          <a:bodyPr/>
          <a:lstStyle/>
          <a:p>
            <a:r>
              <a:rPr lang="en-US" dirty="0" smtClean="0"/>
              <a:t>Does the yellow shape show ¼?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37788" y="2317644"/>
            <a:ext cx="4449011" cy="336516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Round Single Corner Rectangle 7"/>
          <p:cNvSpPr/>
          <p:nvPr/>
        </p:nvSpPr>
        <p:spPr>
          <a:xfrm>
            <a:off x="4723598" y="3184625"/>
            <a:ext cx="822960" cy="822960"/>
          </a:xfrm>
          <a:prstGeom prst="round1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Round Single Corner Rectangle 8"/>
          <p:cNvSpPr/>
          <p:nvPr/>
        </p:nvSpPr>
        <p:spPr>
          <a:xfrm>
            <a:off x="5546558" y="3184625"/>
            <a:ext cx="822960" cy="822960"/>
          </a:xfrm>
          <a:prstGeom prst="round1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ound Single Corner Rectangle 9"/>
          <p:cNvSpPr/>
          <p:nvPr/>
        </p:nvSpPr>
        <p:spPr>
          <a:xfrm>
            <a:off x="6369518" y="3184625"/>
            <a:ext cx="822960" cy="822960"/>
          </a:xfrm>
          <a:prstGeom prst="round1Rect">
            <a:avLst/>
          </a:prstGeom>
          <a:solidFill>
            <a:srgbClr val="FFFF00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7192478" y="3184625"/>
            <a:ext cx="822960" cy="822960"/>
          </a:xfrm>
          <a:prstGeom prst="round1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47579" y="1977198"/>
            <a:ext cx="366294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en-US" sz="2400" dirty="0" smtClean="0"/>
              <a:t>Thumbs up for yes</a:t>
            </a:r>
          </a:p>
          <a:p>
            <a:r>
              <a:rPr lang="en-US" sz="2400" dirty="0" smtClean="0"/>
              <a:t>Thumbs down for no</a:t>
            </a:r>
          </a:p>
          <a:p>
            <a:endParaRPr lang="en-US" sz="2400" dirty="0"/>
          </a:p>
          <a:p>
            <a:r>
              <a:rPr lang="en-US" sz="2400" u="sng" dirty="0" smtClean="0"/>
              <a:t>Add accountability</a:t>
            </a:r>
          </a:p>
          <a:p>
            <a:endParaRPr lang="en-US" sz="2400" dirty="0"/>
          </a:p>
          <a:p>
            <a:pPr marL="342900" indent="-342900">
              <a:buFont typeface="Wingdings" charset="2"/>
              <a:buChar char="Ø"/>
            </a:pPr>
            <a:r>
              <a:rPr lang="en-US" sz="2400" dirty="0" smtClean="0"/>
              <a:t>Randomly select a student to explain their answer</a:t>
            </a:r>
          </a:p>
          <a:p>
            <a:pPr marL="342900" indent="-342900">
              <a:buFont typeface="Wingdings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9641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939"/>
            <a:ext cx="8229600" cy="1846259"/>
          </a:xfrm>
        </p:spPr>
        <p:txBody>
          <a:bodyPr/>
          <a:lstStyle/>
          <a:p>
            <a:r>
              <a:rPr lang="en-US" dirty="0" smtClean="0"/>
              <a:t>Does the yellow shape show ¼?</a:t>
            </a:r>
            <a:endParaRPr lang="en-US" dirty="0"/>
          </a:p>
        </p:txBody>
      </p:sp>
      <p:sp>
        <p:nvSpPr>
          <p:cNvPr id="7" name="Round Single Corner Rectangle 6"/>
          <p:cNvSpPr/>
          <p:nvPr/>
        </p:nvSpPr>
        <p:spPr>
          <a:xfrm>
            <a:off x="3900638" y="3184625"/>
            <a:ext cx="822960" cy="822960"/>
          </a:xfrm>
          <a:prstGeom prst="round1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Round Single Corner Rectangle 7"/>
          <p:cNvSpPr/>
          <p:nvPr/>
        </p:nvSpPr>
        <p:spPr>
          <a:xfrm>
            <a:off x="4723598" y="3184625"/>
            <a:ext cx="822960" cy="822960"/>
          </a:xfrm>
          <a:prstGeom prst="round1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Round Single Corner Rectangle 8"/>
          <p:cNvSpPr/>
          <p:nvPr/>
        </p:nvSpPr>
        <p:spPr>
          <a:xfrm>
            <a:off x="5546558" y="3184625"/>
            <a:ext cx="822960" cy="822960"/>
          </a:xfrm>
          <a:prstGeom prst="round1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ound Single Corner Rectangle 9"/>
          <p:cNvSpPr/>
          <p:nvPr/>
        </p:nvSpPr>
        <p:spPr>
          <a:xfrm>
            <a:off x="6369518" y="3184625"/>
            <a:ext cx="822960" cy="822960"/>
          </a:xfrm>
          <a:prstGeom prst="round1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7192478" y="3184625"/>
            <a:ext cx="822960" cy="822960"/>
          </a:xfrm>
          <a:prstGeom prst="round1Rect">
            <a:avLst/>
          </a:prstGeom>
          <a:solidFill>
            <a:srgbClr val="FFFF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77678" y="3171257"/>
            <a:ext cx="822960" cy="82296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254718" y="3171257"/>
            <a:ext cx="822960" cy="82296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431758" y="3157888"/>
            <a:ext cx="822960" cy="82296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7200" y="4224601"/>
            <a:ext cx="81375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charset="2"/>
              <a:buChar char="Ø"/>
            </a:pPr>
            <a:r>
              <a:rPr lang="en-US" sz="2400" dirty="0" smtClean="0"/>
              <a:t>Thumbs up for yes. Thumbs down for no</a:t>
            </a:r>
            <a:endParaRPr lang="en-US" sz="2400" dirty="0"/>
          </a:p>
          <a:p>
            <a:pPr marL="342900" indent="-342900">
              <a:spcAft>
                <a:spcPts val="1200"/>
              </a:spcAft>
              <a:buFont typeface="Wingdings" charset="2"/>
              <a:buChar char="Ø"/>
            </a:pPr>
            <a:r>
              <a:rPr lang="en-US" sz="2400" dirty="0" smtClean="0"/>
              <a:t>Randomly select a student to explain their answer</a:t>
            </a:r>
          </a:p>
          <a:p>
            <a:pPr marL="342900" indent="-342900">
              <a:spcAft>
                <a:spcPts val="1200"/>
              </a:spcAft>
              <a:buFont typeface="Wingdings" charset="2"/>
              <a:buChar char="Ø"/>
            </a:pPr>
            <a:r>
              <a:rPr lang="en-US" sz="2400" dirty="0" smtClean="0"/>
              <a:t>Teacher probes: “What makes you say that?”</a:t>
            </a:r>
          </a:p>
          <a:p>
            <a:pPr marL="342900" indent="-342900">
              <a:buFont typeface="Wingdings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5149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parklesStarsVectorDesig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26" y="106947"/>
            <a:ext cx="8742947" cy="66441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5474" y="1644315"/>
            <a:ext cx="7486315" cy="36471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1200"/>
              </a:spcAft>
              <a:buFont typeface="Wingdings" charset="2"/>
              <a:buChar char="u"/>
            </a:pPr>
            <a:r>
              <a:rPr lang="en-US" sz="3600" dirty="0" smtClean="0"/>
              <a:t>Formative assessment sparkles when the focus of the learning is important, and is clear to the teacher and the students.</a:t>
            </a:r>
          </a:p>
          <a:p>
            <a:pPr marL="285750" indent="-285750">
              <a:spcBef>
                <a:spcPts val="600"/>
              </a:spcBef>
              <a:spcAft>
                <a:spcPts val="1200"/>
              </a:spcAft>
              <a:buFont typeface="Wingdings" charset="2"/>
              <a:buChar char="u"/>
            </a:pPr>
            <a:r>
              <a:rPr lang="en-US" sz="3600" dirty="0" smtClean="0"/>
              <a:t>Should my students be engaging in this learning today?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84946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parklesStarsVectorDesig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26" y="106947"/>
            <a:ext cx="8742947" cy="66441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5474" y="1644315"/>
            <a:ext cx="7486315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en-US" sz="3600" dirty="0" smtClean="0"/>
              <a:t>Formative assessment sparkles when teachers are clear about what should be assessed and what should </a:t>
            </a:r>
            <a:r>
              <a:rPr lang="en-US" sz="3600" b="1" dirty="0" smtClean="0"/>
              <a:t>not</a:t>
            </a:r>
            <a:r>
              <a:rPr lang="en-US" sz="3600" dirty="0" smtClean="0"/>
              <a:t> be assessed.</a:t>
            </a:r>
          </a:p>
        </p:txBody>
      </p:sp>
    </p:spTree>
    <p:extLst>
      <p:ext uri="{BB962C8B-B14F-4D97-AF65-F5344CB8AC3E}">
        <p14:creationId xmlns:p14="http://schemas.microsoft.com/office/powerpoint/2010/main" val="3917410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parklesStarsVectorDesig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26" y="106947"/>
            <a:ext cx="8742947" cy="66441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5474" y="1644315"/>
            <a:ext cx="7486315" cy="33239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71500" indent="-571500" algn="ctr">
              <a:spcBef>
                <a:spcPts val="60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en-US" sz="3600" dirty="0" smtClean="0"/>
              <a:t>Formative assessment sparkles when teachers take time to fully understand students’ thinking.</a:t>
            </a:r>
          </a:p>
          <a:p>
            <a:pPr marL="571500" indent="-571500" algn="ctr">
              <a:spcBef>
                <a:spcPts val="60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en-US" sz="3600" dirty="0" smtClean="0"/>
              <a:t>“What makes you say that?”</a:t>
            </a:r>
          </a:p>
          <a:p>
            <a:pPr marL="571500" indent="-571500" algn="ctr">
              <a:spcBef>
                <a:spcPts val="600"/>
              </a:spcBef>
              <a:spcAft>
                <a:spcPts val="1200"/>
              </a:spcAft>
              <a:buFont typeface="Wingdings" charset="2"/>
              <a:buChar char="Ø"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986091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Formative assessment fizzles when: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8635"/>
            <a:ext cx="8229600" cy="422752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focus of the learning is </a:t>
            </a: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not</a:t>
            </a:r>
            <a:r>
              <a:rPr lang="en-US" sz="4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on an important  understanding or skill</a:t>
            </a:r>
            <a:endParaRPr lang="en-US" sz="4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774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53" y="0"/>
            <a:ext cx="8539747" cy="1600200"/>
          </a:xfrm>
        </p:spPr>
        <p:txBody>
          <a:bodyPr/>
          <a:lstStyle/>
          <a:p>
            <a:r>
              <a:rPr lang="en-US" sz="3600" dirty="0" smtClean="0"/>
              <a:t>We’re learning to tell the difference between baleen whales &amp; toothed whales</a:t>
            </a:r>
            <a:endParaRPr lang="en-US" sz="3600" dirty="0"/>
          </a:p>
        </p:txBody>
      </p:sp>
      <p:pic>
        <p:nvPicPr>
          <p:cNvPr id="4" name="Content Placeholder 3" descr="baleen-whale-within-fee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0" b="8790"/>
          <a:stretch>
            <a:fillRect/>
          </a:stretch>
        </p:blipFill>
        <p:spPr>
          <a:xfrm>
            <a:off x="457200" y="2032303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2301487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53" y="0"/>
            <a:ext cx="8539747" cy="1600200"/>
          </a:xfrm>
        </p:spPr>
        <p:txBody>
          <a:bodyPr/>
          <a:lstStyle/>
          <a:p>
            <a:r>
              <a:rPr lang="en-US" sz="3600" dirty="0" smtClean="0"/>
              <a:t>We’re learning how animals have adapted to their environment?</a:t>
            </a:r>
            <a:endParaRPr lang="en-US" sz="3600" dirty="0"/>
          </a:p>
        </p:txBody>
      </p:sp>
      <p:pic>
        <p:nvPicPr>
          <p:cNvPr id="4" name="Content Placeholder 3" descr="baleen-whale-within-fee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0" b="8790"/>
          <a:stretch>
            <a:fillRect/>
          </a:stretch>
        </p:blipFill>
        <p:spPr>
          <a:xfrm>
            <a:off x="457200" y="2032303"/>
            <a:ext cx="8229600" cy="4525963"/>
          </a:xfrm>
        </p:spPr>
      </p:pic>
      <p:sp>
        <p:nvSpPr>
          <p:cNvPr id="6" name="TextBox 5"/>
          <p:cNvSpPr txBox="1"/>
          <p:nvPr/>
        </p:nvSpPr>
        <p:spPr>
          <a:xfrm>
            <a:off x="240632" y="2433052"/>
            <a:ext cx="3957052" cy="3046988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Is today’s learning part of a learning trajectory that leads to important curricular outcomes?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54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Formative assessment fizzles when: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8635"/>
            <a:ext cx="8229600" cy="422752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Teachers try to assess too many different aspects of  learning at the one time</a:t>
            </a:r>
            <a:endParaRPr lang="en-US" sz="4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508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47" y="187157"/>
            <a:ext cx="9037053" cy="1577475"/>
          </a:xfrm>
        </p:spPr>
        <p:txBody>
          <a:bodyPr/>
          <a:lstStyle/>
          <a:p>
            <a:r>
              <a:rPr lang="en-US" sz="4000" dirty="0" smtClean="0"/>
              <a:t>We’re learning to use language to create interesting characters</a:t>
            </a:r>
            <a:endParaRPr lang="en-US" sz="4000" dirty="0"/>
          </a:p>
        </p:txBody>
      </p:sp>
      <p:pic>
        <p:nvPicPr>
          <p:cNvPr id="4" name="Content Placeholder 3" descr="snow_white_queen_in_disguis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76" b="12776"/>
          <a:stretch>
            <a:fillRect/>
          </a:stretch>
        </p:blipFill>
        <p:spPr>
          <a:xfrm>
            <a:off x="1176421" y="1959004"/>
            <a:ext cx="7857958" cy="4321574"/>
          </a:xfrm>
        </p:spPr>
      </p:pic>
      <p:sp>
        <p:nvSpPr>
          <p:cNvPr id="3" name="TextBox 2"/>
          <p:cNvSpPr txBox="1"/>
          <p:nvPr/>
        </p:nvSpPr>
        <p:spPr>
          <a:xfrm>
            <a:off x="106947" y="2299368"/>
            <a:ext cx="3061369" cy="3139321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SUCCESS CRITERIA</a:t>
            </a:r>
          </a:p>
          <a:p>
            <a:r>
              <a:rPr lang="en-US" sz="2000" dirty="0" smtClean="0"/>
              <a:t>I will:</a:t>
            </a:r>
          </a:p>
          <a:p>
            <a:pPr marL="285750" indent="-285750">
              <a:buFontTx/>
              <a:buChar char="•"/>
            </a:pPr>
            <a:r>
              <a:rPr lang="en-US" sz="2000" dirty="0" smtClean="0"/>
              <a:t>Write more than 5 sentences</a:t>
            </a:r>
          </a:p>
          <a:p>
            <a:pPr marL="285750" indent="-285750">
              <a:buFontTx/>
              <a:buChar char="•"/>
            </a:pPr>
            <a:r>
              <a:rPr lang="en-US" sz="2000" dirty="0" smtClean="0"/>
              <a:t>Use describing words</a:t>
            </a:r>
          </a:p>
          <a:p>
            <a:pPr marL="285750" indent="-285750">
              <a:buFontTx/>
              <a:buChar char="•"/>
            </a:pPr>
            <a:r>
              <a:rPr lang="en-US" sz="2000" dirty="0" smtClean="0"/>
              <a:t>Use full stops and capital letters</a:t>
            </a:r>
          </a:p>
          <a:p>
            <a:pPr marL="285750" indent="-285750">
              <a:buFontTx/>
              <a:buChar char="•"/>
            </a:pPr>
            <a:r>
              <a:rPr lang="en-US" sz="2000" dirty="0" smtClean="0"/>
              <a:t>Use the dictionary to check my spelling</a:t>
            </a:r>
          </a:p>
          <a:p>
            <a:pPr marL="285750" indent="-285750"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52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47" y="187157"/>
            <a:ext cx="9037053" cy="1577475"/>
          </a:xfrm>
        </p:spPr>
        <p:txBody>
          <a:bodyPr/>
          <a:lstStyle/>
          <a:p>
            <a:r>
              <a:rPr lang="en-US" sz="4000" dirty="0" smtClean="0"/>
              <a:t>We’re learning to use language to create interesting characters</a:t>
            </a:r>
            <a:endParaRPr lang="en-US" sz="4000" dirty="0"/>
          </a:p>
        </p:txBody>
      </p:sp>
      <p:pic>
        <p:nvPicPr>
          <p:cNvPr id="4" name="Content Placeholder 3" descr="snow_white_queen_in_disguis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76" b="12776"/>
          <a:stretch>
            <a:fillRect/>
          </a:stretch>
        </p:blipFill>
        <p:spPr>
          <a:xfrm>
            <a:off x="1096211" y="1959004"/>
            <a:ext cx="7590588" cy="4174531"/>
          </a:xfrm>
        </p:spPr>
      </p:pic>
      <p:sp>
        <p:nvSpPr>
          <p:cNvPr id="5" name="TextBox 4"/>
          <p:cNvSpPr txBox="1"/>
          <p:nvPr/>
        </p:nvSpPr>
        <p:spPr>
          <a:xfrm>
            <a:off x="106946" y="2820737"/>
            <a:ext cx="3395579" cy="295465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SUCCESS CRITERIA</a:t>
            </a:r>
          </a:p>
          <a:p>
            <a:r>
              <a:rPr lang="en-US" sz="2400" dirty="0" smtClean="0"/>
              <a:t>I have used powerful words to show what my character: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Looks like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Does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Thinks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934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id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145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e41a54632e8fa072fb4e5eeca5a154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47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534</TotalTime>
  <Words>292</Words>
  <Application>Microsoft Macintosh PowerPoint</Application>
  <PresentationFormat>On-screen Show (4:3)</PresentationFormat>
  <Paragraphs>39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Executive</vt:lpstr>
      <vt:lpstr>Avoiding Formative Assessment Fizzle?</vt:lpstr>
      <vt:lpstr>Formative assessment fizzles when:</vt:lpstr>
      <vt:lpstr>We’re learning to tell the difference between baleen whales &amp; toothed whales</vt:lpstr>
      <vt:lpstr>We’re learning how animals have adapted to their environment?</vt:lpstr>
      <vt:lpstr>Formative assessment fizzles when:</vt:lpstr>
      <vt:lpstr>We’re learning to use language to create interesting characters</vt:lpstr>
      <vt:lpstr>We’re learning to use language to create interesting characters</vt:lpstr>
      <vt:lpstr>PowerPoint Presentation</vt:lpstr>
      <vt:lpstr>PowerPoint Presentation</vt:lpstr>
      <vt:lpstr>Formative assessment fizzles when:</vt:lpstr>
      <vt:lpstr>Does the yellow shape show ¼?</vt:lpstr>
      <vt:lpstr>Does the yellow shape show ¼?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Questions for Reflection</dc:title>
  <dc:creator>Barbara &amp; Paul Reynolds</dc:creator>
  <cp:lastModifiedBy>Barbara &amp; Paul Reynolds</cp:lastModifiedBy>
  <cp:revision>28</cp:revision>
  <dcterms:created xsi:type="dcterms:W3CDTF">2017-10-21T20:46:19Z</dcterms:created>
  <dcterms:modified xsi:type="dcterms:W3CDTF">2017-10-24T21:53:47Z</dcterms:modified>
</cp:coreProperties>
</file>