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notesMasterIdLst>
    <p:notesMasterId r:id="rId114"/>
  </p:notesMasterIdLst>
  <p:sldIdLst>
    <p:sldId id="474" r:id="rId2"/>
    <p:sldId id="442" r:id="rId3"/>
    <p:sldId id="443" r:id="rId4"/>
    <p:sldId id="444" r:id="rId5"/>
    <p:sldId id="536" r:id="rId6"/>
    <p:sldId id="537" r:id="rId7"/>
    <p:sldId id="445" r:id="rId8"/>
    <p:sldId id="538" r:id="rId9"/>
    <p:sldId id="446" r:id="rId10"/>
    <p:sldId id="539" r:id="rId11"/>
    <p:sldId id="447" r:id="rId12"/>
    <p:sldId id="414" r:id="rId13"/>
    <p:sldId id="364" r:id="rId14"/>
    <p:sldId id="371" r:id="rId15"/>
    <p:sldId id="411" r:id="rId16"/>
    <p:sldId id="365" r:id="rId17"/>
    <p:sldId id="372" r:id="rId18"/>
    <p:sldId id="419" r:id="rId19"/>
    <p:sldId id="420" r:id="rId20"/>
    <p:sldId id="421" r:id="rId21"/>
    <p:sldId id="422" r:id="rId22"/>
    <p:sldId id="417" r:id="rId23"/>
    <p:sldId id="341" r:id="rId24"/>
    <p:sldId id="342" r:id="rId25"/>
    <p:sldId id="449" r:id="rId26"/>
    <p:sldId id="348" r:id="rId27"/>
    <p:sldId id="427" r:id="rId28"/>
    <p:sldId id="428" r:id="rId29"/>
    <p:sldId id="429" r:id="rId30"/>
    <p:sldId id="430" r:id="rId31"/>
    <p:sldId id="431" r:id="rId32"/>
    <p:sldId id="432" r:id="rId33"/>
    <p:sldId id="433" r:id="rId34"/>
    <p:sldId id="434" r:id="rId35"/>
    <p:sldId id="435" r:id="rId36"/>
    <p:sldId id="436" r:id="rId37"/>
    <p:sldId id="437" r:id="rId38"/>
    <p:sldId id="438" r:id="rId39"/>
    <p:sldId id="451" r:id="rId40"/>
    <p:sldId id="343" r:id="rId41"/>
    <p:sldId id="452" r:id="rId42"/>
    <p:sldId id="453" r:id="rId43"/>
    <p:sldId id="349" r:id="rId44"/>
    <p:sldId id="314" r:id="rId45"/>
    <p:sldId id="315" r:id="rId46"/>
    <p:sldId id="344" r:id="rId47"/>
    <p:sldId id="350" r:id="rId48"/>
    <p:sldId id="454" r:id="rId49"/>
    <p:sldId id="455" r:id="rId50"/>
    <p:sldId id="456" r:id="rId51"/>
    <p:sldId id="457" r:id="rId52"/>
    <p:sldId id="458" r:id="rId53"/>
    <p:sldId id="459" r:id="rId54"/>
    <p:sldId id="345" r:id="rId55"/>
    <p:sldId id="460" r:id="rId56"/>
    <p:sldId id="461" r:id="rId57"/>
    <p:sldId id="351" r:id="rId58"/>
    <p:sldId id="358" r:id="rId59"/>
    <p:sldId id="346" r:id="rId60"/>
    <p:sldId id="347" r:id="rId61"/>
    <p:sldId id="352" r:id="rId62"/>
    <p:sldId id="353" r:id="rId63"/>
    <p:sldId id="354" r:id="rId64"/>
    <p:sldId id="355" r:id="rId65"/>
    <p:sldId id="356" r:id="rId66"/>
    <p:sldId id="309" r:id="rId67"/>
    <p:sldId id="462" r:id="rId68"/>
    <p:sldId id="463" r:id="rId69"/>
    <p:sldId id="464" r:id="rId70"/>
    <p:sldId id="465" r:id="rId71"/>
    <p:sldId id="466" r:id="rId72"/>
    <p:sldId id="467" r:id="rId73"/>
    <p:sldId id="468" r:id="rId74"/>
    <p:sldId id="469" r:id="rId75"/>
    <p:sldId id="470" r:id="rId76"/>
    <p:sldId id="471" r:id="rId77"/>
    <p:sldId id="472" r:id="rId78"/>
    <p:sldId id="439" r:id="rId79"/>
    <p:sldId id="360" r:id="rId80"/>
    <p:sldId id="473" r:id="rId81"/>
    <p:sldId id="440" r:id="rId82"/>
    <p:sldId id="535" r:id="rId83"/>
    <p:sldId id="368" r:id="rId84"/>
    <p:sldId id="369" r:id="rId85"/>
    <p:sldId id="375" r:id="rId86"/>
    <p:sldId id="376" r:id="rId87"/>
    <p:sldId id="377" r:id="rId88"/>
    <p:sldId id="378" r:id="rId89"/>
    <p:sldId id="379" r:id="rId90"/>
    <p:sldId id="380" r:id="rId91"/>
    <p:sldId id="381" r:id="rId92"/>
    <p:sldId id="382" r:id="rId93"/>
    <p:sldId id="383" r:id="rId94"/>
    <p:sldId id="384" r:id="rId95"/>
    <p:sldId id="385" r:id="rId96"/>
    <p:sldId id="386" r:id="rId97"/>
    <p:sldId id="387" r:id="rId98"/>
    <p:sldId id="388" r:id="rId99"/>
    <p:sldId id="389" r:id="rId100"/>
    <p:sldId id="390" r:id="rId101"/>
    <p:sldId id="391" r:id="rId102"/>
    <p:sldId id="392" r:id="rId103"/>
    <p:sldId id="393" r:id="rId104"/>
    <p:sldId id="395" r:id="rId105"/>
    <p:sldId id="397" r:id="rId106"/>
    <p:sldId id="398" r:id="rId107"/>
    <p:sldId id="399" r:id="rId108"/>
    <p:sldId id="361" r:id="rId109"/>
    <p:sldId id="362" r:id="rId110"/>
    <p:sldId id="367" r:id="rId111"/>
    <p:sldId id="317" r:id="rId112"/>
    <p:sldId id="363" r:id="rId113"/>
  </p:sldIdLst>
  <p:sldSz cx="9144000" cy="6858000" type="screen4x3"/>
  <p:notesSz cx="6805613" cy="9939338"/>
  <p:custDataLst>
    <p:tags r:id="rId1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64748" autoAdjust="0"/>
  </p:normalViewPr>
  <p:slideViewPr>
    <p:cSldViewPr>
      <p:cViewPr varScale="1">
        <p:scale>
          <a:sx n="86" d="100"/>
          <a:sy n="86" d="100"/>
        </p:scale>
        <p:origin x="-1856"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notesMaster" Target="notesMasters/notesMaster1.xml"/><Relationship Id="rId115" Type="http://schemas.openxmlformats.org/officeDocument/2006/relationships/printerSettings" Target="printerSettings/printerSettings1.bin"/><Relationship Id="rId116" Type="http://schemas.openxmlformats.org/officeDocument/2006/relationships/tags" Target="tags/tag1.xml"/><Relationship Id="rId117" Type="http://schemas.openxmlformats.org/officeDocument/2006/relationships/presProps" Target="presProps.xml"/><Relationship Id="rId118" Type="http://schemas.openxmlformats.org/officeDocument/2006/relationships/viewProps" Target="viewProps.xml"/><Relationship Id="rId119" Type="http://schemas.openxmlformats.org/officeDocument/2006/relationships/theme" Target="theme/theme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31C24762-5F1F-4AF8-B524-B84098407AAE}" type="datetimeFigureOut">
              <a:rPr lang="en-AU" smtClean="0"/>
              <a:t>9/08/16</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9CA72463-E27F-4591-9EC2-AC228B5E3358}" type="slidenum">
              <a:rPr lang="en-AU" smtClean="0"/>
              <a:t>‹#›</a:t>
            </a:fld>
            <a:endParaRPr lang="en-AU"/>
          </a:p>
        </p:txBody>
      </p:sp>
    </p:spTree>
    <p:extLst>
      <p:ext uri="{BB962C8B-B14F-4D97-AF65-F5344CB8AC3E}">
        <p14:creationId xmlns:p14="http://schemas.microsoft.com/office/powerpoint/2010/main" val="4222797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A72463-E27F-4591-9EC2-AC228B5E3358}" type="slidenum">
              <a:rPr lang="en-AU" smtClean="0"/>
              <a:t>1</a:t>
            </a:fld>
            <a:endParaRPr lang="en-AU"/>
          </a:p>
        </p:txBody>
      </p:sp>
    </p:spTree>
    <p:extLst>
      <p:ext uri="{BB962C8B-B14F-4D97-AF65-F5344CB8AC3E}">
        <p14:creationId xmlns:p14="http://schemas.microsoft.com/office/powerpoint/2010/main" val="2494960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a:t>
            </a:r>
            <a:r>
              <a:rPr lang="en-AU" baseline="0" dirty="0" smtClean="0"/>
              <a:t> we give a student a text to read, we allow them time to read it more than once, to consider the details.</a:t>
            </a:r>
          </a:p>
          <a:p>
            <a:r>
              <a:rPr lang="en-AU" baseline="0" dirty="0" smtClean="0"/>
              <a:t>Yet we often forget that when we are talking to the class, presenting new materials, or explaining our words and ideas swiftly pass by.</a:t>
            </a:r>
          </a:p>
          <a:p>
            <a:r>
              <a:rPr lang="en-AU" baseline="0" dirty="0" smtClean="0"/>
              <a:t>Student’s can’t call them back and reflect on them to reconsider ideas, pose questions, or work out details.</a:t>
            </a:r>
          </a:p>
          <a:p>
            <a:r>
              <a:rPr lang="en-AU" baseline="0" dirty="0" smtClean="0"/>
              <a:t>By carefully using certain talk moves in class we can give students time and space to consider more deeply the content we expect them to learn by allowing them to revisit what </a:t>
            </a:r>
            <a:r>
              <a:rPr lang="en-AU" baseline="0" smtClean="0"/>
              <a:t>was said.</a:t>
            </a:r>
          </a:p>
        </p:txBody>
      </p:sp>
      <p:sp>
        <p:nvSpPr>
          <p:cNvPr id="4" name="Slide Number Placeholder 3"/>
          <p:cNvSpPr>
            <a:spLocks noGrp="1"/>
          </p:cNvSpPr>
          <p:nvPr>
            <p:ph type="sldNum" sz="quarter" idx="10"/>
          </p:nvPr>
        </p:nvSpPr>
        <p:spPr/>
        <p:txBody>
          <a:bodyPr/>
          <a:lstStyle/>
          <a:p>
            <a:fld id="{9CA72463-E27F-4591-9EC2-AC228B5E3358}" type="slidenum">
              <a:rPr lang="en-AU" smtClean="0"/>
              <a:t>10</a:t>
            </a:fld>
            <a:endParaRPr lang="en-AU"/>
          </a:p>
        </p:txBody>
      </p:sp>
    </p:spTree>
    <p:extLst>
      <p:ext uri="{BB962C8B-B14F-4D97-AF65-F5344CB8AC3E}">
        <p14:creationId xmlns:p14="http://schemas.microsoft.com/office/powerpoint/2010/main" val="223768559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A72463-E27F-4591-9EC2-AC228B5E3358}" type="slidenum">
              <a:rPr lang="en-AU" smtClean="0"/>
              <a:t>100</a:t>
            </a:fld>
            <a:endParaRPr lang="en-AU"/>
          </a:p>
        </p:txBody>
      </p:sp>
    </p:spTree>
    <p:extLst>
      <p:ext uri="{BB962C8B-B14F-4D97-AF65-F5344CB8AC3E}">
        <p14:creationId xmlns:p14="http://schemas.microsoft.com/office/powerpoint/2010/main" val="191737892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A72463-E27F-4591-9EC2-AC228B5E3358}" type="slidenum">
              <a:rPr lang="en-AU" smtClean="0"/>
              <a:t>101</a:t>
            </a:fld>
            <a:endParaRPr lang="en-AU"/>
          </a:p>
        </p:txBody>
      </p:sp>
    </p:spTree>
    <p:extLst>
      <p:ext uri="{BB962C8B-B14F-4D97-AF65-F5344CB8AC3E}">
        <p14:creationId xmlns:p14="http://schemas.microsoft.com/office/powerpoint/2010/main" val="295105682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A72463-E27F-4591-9EC2-AC228B5E3358}" type="slidenum">
              <a:rPr lang="en-AU" smtClean="0"/>
              <a:t>102</a:t>
            </a:fld>
            <a:endParaRPr lang="en-AU"/>
          </a:p>
        </p:txBody>
      </p:sp>
    </p:spTree>
    <p:extLst>
      <p:ext uri="{BB962C8B-B14F-4D97-AF65-F5344CB8AC3E}">
        <p14:creationId xmlns:p14="http://schemas.microsoft.com/office/powerpoint/2010/main" val="309021250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A72463-E27F-4591-9EC2-AC228B5E3358}" type="slidenum">
              <a:rPr lang="en-AU" smtClean="0"/>
              <a:t>103</a:t>
            </a:fld>
            <a:endParaRPr lang="en-AU"/>
          </a:p>
        </p:txBody>
      </p:sp>
    </p:spTree>
    <p:extLst>
      <p:ext uri="{BB962C8B-B14F-4D97-AF65-F5344CB8AC3E}">
        <p14:creationId xmlns:p14="http://schemas.microsoft.com/office/powerpoint/2010/main" val="27593627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r>
              <a:rPr lang="en-GB" dirty="0" smtClean="0">
                <a:solidFill>
                  <a:schemeClr val="tx2"/>
                </a:solidFill>
              </a:rPr>
              <a:t>Some children will still find it difficult to work in this way and may need more guidance.</a:t>
            </a:r>
          </a:p>
          <a:p>
            <a:r>
              <a:rPr lang="en-GB" dirty="0" smtClean="0">
                <a:solidFill>
                  <a:schemeClr val="tx2"/>
                </a:solidFill>
              </a:rPr>
              <a:t>Try role playing the activity with another member of staff in the room.</a:t>
            </a:r>
          </a:p>
          <a:p>
            <a:r>
              <a:rPr lang="en-GB" dirty="0" smtClean="0">
                <a:solidFill>
                  <a:schemeClr val="tx2"/>
                </a:solidFill>
              </a:rPr>
              <a:t>Ask pairs of children who are having difficulty prompt questions. In this way you are modelling a good partner.</a:t>
            </a:r>
          </a:p>
          <a:p>
            <a:r>
              <a:rPr lang="en-GB" dirty="0" smtClean="0">
                <a:solidFill>
                  <a:schemeClr val="tx2"/>
                </a:solidFill>
              </a:rPr>
              <a:t>Try recording the children!</a:t>
            </a:r>
          </a:p>
          <a:p>
            <a:endParaRPr lang="en-GB" dirty="0" smtClean="0">
              <a:solidFill>
                <a:schemeClr val="tx2"/>
              </a:solidFill>
            </a:endParaRPr>
          </a:p>
          <a:p>
            <a:endParaRPr lang="en-US"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rPr>
              <a:t>There may be times when you want the children to make notes of what they are discussing. Using whiteboards will allow the children to quickly change anything as their thoughts develop.</a:t>
            </a:r>
            <a:endParaRPr lang="en-US" dirty="0" smtClean="0">
              <a:solidFill>
                <a:schemeClr val="tx2"/>
              </a:solidFill>
            </a:endParaRPr>
          </a:p>
          <a:p>
            <a:endParaRPr lang="en-AU" dirty="0"/>
          </a:p>
        </p:txBody>
      </p:sp>
      <p:sp>
        <p:nvSpPr>
          <p:cNvPr id="4" name="Slide Number Placeholder 3"/>
          <p:cNvSpPr>
            <a:spLocks noGrp="1"/>
          </p:cNvSpPr>
          <p:nvPr>
            <p:ph type="sldNum" sz="quarter" idx="10"/>
          </p:nvPr>
        </p:nvSpPr>
        <p:spPr/>
        <p:txBody>
          <a:bodyPr/>
          <a:lstStyle/>
          <a:p>
            <a:fld id="{2C1DF66B-C75C-404A-AB60-09E7E8E77C2A}" type="slidenum">
              <a:rPr lang="en-US" smtClean="0"/>
              <a:pPr/>
              <a:t>104</a:t>
            </a:fld>
            <a:endParaRPr lang="en-US"/>
          </a:p>
        </p:txBody>
      </p:sp>
    </p:spTree>
    <p:extLst>
      <p:ext uri="{BB962C8B-B14F-4D97-AF65-F5344CB8AC3E}">
        <p14:creationId xmlns:p14="http://schemas.microsoft.com/office/powerpoint/2010/main" val="305525984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changed talk partners once a week on a Monday and it was always the highlight of the lesson! </a:t>
            </a:r>
          </a:p>
          <a:p>
            <a:r>
              <a:rPr lang="en-US" dirty="0" smtClean="0"/>
              <a:t>On the Friday they would write a short evaluation of their talk partner and then on the Monday the new talk partner would read the most recent evaluation to get a feel of what their talk partner was like.</a:t>
            </a:r>
          </a:p>
          <a:p>
            <a:r>
              <a:rPr lang="en-US" dirty="0" smtClean="0"/>
              <a:t>I always had talk partners sitting next to each other on the carpet for main teaching using whiteboards when needed and then for written work they would also go and sit with their talk partners</a:t>
            </a:r>
          </a:p>
          <a:p>
            <a:endParaRPr lang="en-US" dirty="0" smtClean="0"/>
          </a:p>
          <a:p>
            <a:pPr eaLnBrk="1" hangingPunct="1">
              <a:buFontTx/>
              <a:buNone/>
            </a:pPr>
            <a:r>
              <a:rPr lang="en-US" sz="1200" dirty="0" smtClean="0"/>
              <a:t>Key to AfL is students being active, </a:t>
            </a:r>
          </a:p>
          <a:p>
            <a:pPr eaLnBrk="1" hangingPunct="1">
              <a:buFontTx/>
              <a:buNone/>
            </a:pPr>
            <a:r>
              <a:rPr lang="en-US" sz="1200" dirty="0" smtClean="0"/>
              <a:t>engaged participants in their learning. </a:t>
            </a:r>
          </a:p>
          <a:p>
            <a:pPr eaLnBrk="1" hangingPunct="1">
              <a:buFontTx/>
              <a:buNone/>
            </a:pPr>
            <a:r>
              <a:rPr lang="en-US" sz="1200" dirty="0" smtClean="0"/>
              <a:t>Think of ways in which content can be </a:t>
            </a:r>
          </a:p>
          <a:p>
            <a:pPr eaLnBrk="1" hangingPunct="1">
              <a:buFontTx/>
              <a:buNone/>
            </a:pPr>
            <a:r>
              <a:rPr lang="en-US" sz="1200" dirty="0" smtClean="0"/>
              <a:t>manipulated for these ends, rather </a:t>
            </a:r>
          </a:p>
          <a:p>
            <a:pPr eaLnBrk="1" hangingPunct="1">
              <a:buFontTx/>
              <a:buNone/>
            </a:pPr>
            <a:r>
              <a:rPr lang="en-US" sz="1200" dirty="0" smtClean="0"/>
              <a:t>than the other way round.</a:t>
            </a:r>
          </a:p>
          <a:p>
            <a:pPr eaLnBrk="1" hangingPunct="1">
              <a:buFontTx/>
              <a:buNone/>
            </a:pPr>
            <a:endParaRPr lang="en-US" sz="1200" dirty="0" smtClean="0"/>
          </a:p>
          <a:p>
            <a:pPr eaLnBrk="1" hangingPunct="1">
              <a:buFontTx/>
              <a:buNone/>
            </a:pPr>
            <a:r>
              <a:rPr lang="en-US" sz="1200" dirty="0" smtClean="0"/>
              <a:t>If the content seems boring then </a:t>
            </a:r>
          </a:p>
          <a:p>
            <a:pPr eaLnBrk="1" hangingPunct="1">
              <a:buFontTx/>
              <a:buNone/>
            </a:pPr>
            <a:r>
              <a:rPr lang="en-US" sz="1200" dirty="0" smtClean="0"/>
              <a:t>make the approach fun or interesting.</a:t>
            </a:r>
          </a:p>
          <a:p>
            <a:endParaRPr lang="en-US" dirty="0"/>
          </a:p>
        </p:txBody>
      </p:sp>
      <p:sp>
        <p:nvSpPr>
          <p:cNvPr id="4" name="Slide Number Placeholder 3"/>
          <p:cNvSpPr>
            <a:spLocks noGrp="1"/>
          </p:cNvSpPr>
          <p:nvPr>
            <p:ph type="sldNum" sz="quarter" idx="10"/>
          </p:nvPr>
        </p:nvSpPr>
        <p:spPr/>
        <p:txBody>
          <a:bodyPr/>
          <a:lstStyle/>
          <a:p>
            <a:fld id="{2C1DF66B-C75C-404A-AB60-09E7E8E77C2A}" type="slidenum">
              <a:rPr lang="en-US" smtClean="0"/>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Creating a supportive climate</a:t>
            </a:r>
          </a:p>
          <a:p>
            <a:r>
              <a:rPr lang="en-GB" sz="1400" dirty="0" smtClean="0">
                <a:solidFill>
                  <a:schemeClr val="tx2"/>
                </a:solidFill>
              </a:rPr>
              <a:t>Gather responses </a:t>
            </a:r>
          </a:p>
          <a:p>
            <a:pPr>
              <a:buFontTx/>
              <a:buNone/>
            </a:pPr>
            <a:r>
              <a:rPr lang="en-GB" sz="1200" i="1" dirty="0" smtClean="0">
                <a:solidFill>
                  <a:schemeClr val="tx2"/>
                </a:solidFill>
              </a:rPr>
              <a:t>(Does anyone agree, disagree, want to add more?)</a:t>
            </a:r>
          </a:p>
          <a:p>
            <a:r>
              <a:rPr lang="en-GB" sz="1400" dirty="0" smtClean="0">
                <a:solidFill>
                  <a:schemeClr val="tx2"/>
                </a:solidFill>
              </a:rPr>
              <a:t>Stall</a:t>
            </a:r>
          </a:p>
          <a:p>
            <a:pPr>
              <a:buFontTx/>
              <a:buNone/>
            </a:pPr>
            <a:r>
              <a:rPr lang="en-GB" sz="1200" i="1" dirty="0" smtClean="0">
                <a:solidFill>
                  <a:schemeClr val="tx2"/>
                </a:solidFill>
              </a:rPr>
              <a:t>(Hold that thought. Come back later if you have any different ideas)</a:t>
            </a:r>
          </a:p>
          <a:p>
            <a:r>
              <a:rPr lang="en-GB" sz="1400" dirty="0" smtClean="0">
                <a:solidFill>
                  <a:schemeClr val="tx2"/>
                </a:solidFill>
              </a:rPr>
              <a:t>Make a suggestion or offer information</a:t>
            </a:r>
          </a:p>
          <a:p>
            <a:pPr>
              <a:buFontTx/>
              <a:buNone/>
            </a:pPr>
            <a:r>
              <a:rPr lang="en-GB" sz="1200" i="1" dirty="0" smtClean="0">
                <a:solidFill>
                  <a:schemeClr val="tx2"/>
                </a:solidFill>
              </a:rPr>
              <a:t>(It might be useful to…)</a:t>
            </a:r>
          </a:p>
          <a:p>
            <a:r>
              <a:rPr lang="en-GB" sz="1400" dirty="0" smtClean="0">
                <a:solidFill>
                  <a:schemeClr val="tx2"/>
                </a:solidFill>
              </a:rPr>
              <a:t>Aim for ‘pass’ as acceptable: avoid recall questions</a:t>
            </a:r>
            <a:endParaRPr lang="en-US" sz="1400" dirty="0" smtClean="0">
              <a:solidFill>
                <a:schemeClr val="tx2"/>
              </a:solidFill>
            </a:endParaRPr>
          </a:p>
          <a:p>
            <a:endParaRPr lang="en-AU" dirty="0"/>
          </a:p>
        </p:txBody>
      </p:sp>
      <p:sp>
        <p:nvSpPr>
          <p:cNvPr id="4" name="Slide Number Placeholder 3"/>
          <p:cNvSpPr>
            <a:spLocks noGrp="1"/>
          </p:cNvSpPr>
          <p:nvPr>
            <p:ph type="sldNum" sz="quarter" idx="10"/>
          </p:nvPr>
        </p:nvSpPr>
        <p:spPr/>
        <p:txBody>
          <a:bodyPr/>
          <a:lstStyle/>
          <a:p>
            <a:fld id="{2C1DF66B-C75C-404A-AB60-09E7E8E77C2A}" type="slidenum">
              <a:rPr lang="en-US" smtClean="0"/>
              <a:pPr/>
              <a:t>106</a:t>
            </a:fld>
            <a:endParaRPr lang="en-US"/>
          </a:p>
        </p:txBody>
      </p:sp>
    </p:spTree>
    <p:extLst>
      <p:ext uri="{BB962C8B-B14F-4D97-AF65-F5344CB8AC3E}">
        <p14:creationId xmlns:p14="http://schemas.microsoft.com/office/powerpoint/2010/main" val="187818954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Framing</a:t>
            </a:r>
            <a:r>
              <a:rPr lang="en-AU" baseline="0" dirty="0" smtClean="0"/>
              <a:t> the questions</a:t>
            </a:r>
          </a:p>
          <a:p>
            <a:pPr>
              <a:buFontTx/>
              <a:buNone/>
            </a:pPr>
            <a:r>
              <a:rPr lang="en-GB" dirty="0" smtClean="0">
                <a:solidFill>
                  <a:schemeClr val="tx2"/>
                </a:solidFill>
              </a:rPr>
              <a:t>Some Strategies:</a:t>
            </a:r>
          </a:p>
          <a:p>
            <a:pPr>
              <a:buFontTx/>
              <a:buNone/>
            </a:pPr>
            <a:endParaRPr lang="en-GB" dirty="0" smtClean="0">
              <a:solidFill>
                <a:schemeClr val="tx2"/>
              </a:solidFill>
            </a:endParaRPr>
          </a:p>
          <a:p>
            <a:pPr algn="ctr">
              <a:buFontTx/>
              <a:buNone/>
            </a:pPr>
            <a:r>
              <a:rPr lang="en-GB" dirty="0" smtClean="0">
                <a:solidFill>
                  <a:schemeClr val="tx2"/>
                </a:solidFill>
              </a:rPr>
              <a:t>a range of answers</a:t>
            </a:r>
          </a:p>
          <a:p>
            <a:pPr algn="ctr">
              <a:buFontTx/>
              <a:buNone/>
            </a:pPr>
            <a:r>
              <a:rPr lang="en-GB" dirty="0" smtClean="0">
                <a:solidFill>
                  <a:schemeClr val="tx2"/>
                </a:solidFill>
              </a:rPr>
              <a:t>a statement</a:t>
            </a:r>
          </a:p>
          <a:p>
            <a:pPr algn="ctr">
              <a:buFontTx/>
              <a:buNone/>
            </a:pPr>
            <a:r>
              <a:rPr lang="en-GB" dirty="0" smtClean="0">
                <a:solidFill>
                  <a:schemeClr val="tx2"/>
                </a:solidFill>
              </a:rPr>
              <a:t>right and wrong</a:t>
            </a:r>
          </a:p>
          <a:p>
            <a:pPr algn="ctr">
              <a:buFontTx/>
              <a:buNone/>
            </a:pPr>
            <a:r>
              <a:rPr lang="en-GB" dirty="0" smtClean="0">
                <a:solidFill>
                  <a:schemeClr val="tx2"/>
                </a:solidFill>
              </a:rPr>
              <a:t>starting from the end</a:t>
            </a:r>
          </a:p>
          <a:p>
            <a:pPr algn="ctr">
              <a:buFontTx/>
              <a:buNone/>
            </a:pPr>
            <a:r>
              <a:rPr lang="en-GB" dirty="0" smtClean="0">
                <a:solidFill>
                  <a:schemeClr val="tx2"/>
                </a:solidFill>
              </a:rPr>
              <a:t>an opposing standpoint</a:t>
            </a:r>
          </a:p>
          <a:p>
            <a:endParaRPr lang="en-AU" dirty="0"/>
          </a:p>
        </p:txBody>
      </p:sp>
      <p:sp>
        <p:nvSpPr>
          <p:cNvPr id="4" name="Slide Number Placeholder 3"/>
          <p:cNvSpPr>
            <a:spLocks noGrp="1"/>
          </p:cNvSpPr>
          <p:nvPr>
            <p:ph type="sldNum" sz="quarter" idx="10"/>
          </p:nvPr>
        </p:nvSpPr>
        <p:spPr/>
        <p:txBody>
          <a:bodyPr/>
          <a:lstStyle/>
          <a:p>
            <a:fld id="{2C1DF66B-C75C-404A-AB60-09E7E8E77C2A}" type="slidenum">
              <a:rPr lang="en-US" smtClean="0"/>
              <a:pPr/>
              <a:t>107</a:t>
            </a:fld>
            <a:endParaRPr lang="en-US"/>
          </a:p>
        </p:txBody>
      </p:sp>
    </p:spTree>
    <p:extLst>
      <p:ext uri="{BB962C8B-B14F-4D97-AF65-F5344CB8AC3E}">
        <p14:creationId xmlns:p14="http://schemas.microsoft.com/office/powerpoint/2010/main" val="156487792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Practice</a:t>
            </a:r>
            <a:r>
              <a:rPr lang="en-AU" baseline="0" dirty="0" smtClean="0"/>
              <a:t> one or two talk moves to begin.  Perhaps revoicing and wait time.</a:t>
            </a:r>
          </a:p>
          <a:p>
            <a:r>
              <a:rPr lang="en-AU" baseline="0" dirty="0" smtClean="0"/>
              <a:t>Assure kids that talk moves will help them become better thinkers and listeners.</a:t>
            </a:r>
          </a:p>
          <a:p>
            <a:r>
              <a:rPr lang="en-AU" baseline="0" dirty="0" smtClean="0"/>
              <a:t>Thinking about what we are learning in maths can help us all understand the big idea better.</a:t>
            </a:r>
          </a:p>
          <a:p>
            <a:r>
              <a:rPr lang="en-AU" baseline="0" dirty="0" smtClean="0"/>
              <a:t>We can all learn new ways of thinking from listening to how others think.</a:t>
            </a:r>
          </a:p>
          <a:p>
            <a:r>
              <a:rPr lang="en-AU" baseline="0" dirty="0" smtClean="0"/>
              <a:t>Talking about our thinking can help us to clarify our thoughts.</a:t>
            </a:r>
          </a:p>
          <a:p>
            <a:r>
              <a:rPr lang="en-AU" baseline="0" dirty="0" smtClean="0"/>
              <a:t>If we try to communicate clearly our thinking may get better as a result of our efforts.</a:t>
            </a:r>
          </a:p>
          <a:p>
            <a:r>
              <a:rPr lang="en-AU" baseline="0" dirty="0" smtClean="0"/>
              <a:t>So</a:t>
            </a:r>
          </a:p>
          <a:p>
            <a:r>
              <a:rPr lang="en-AU" baseline="0" dirty="0" smtClean="0"/>
              <a:t>Treat each other civilly at all times.</a:t>
            </a:r>
          </a:p>
          <a:p>
            <a:r>
              <a:rPr lang="en-AU" baseline="0" dirty="0" smtClean="0"/>
              <a:t>Participate in the class discussion</a:t>
            </a:r>
          </a:p>
          <a:p>
            <a:r>
              <a:rPr lang="en-AU" baseline="0" dirty="0" smtClean="0"/>
              <a:t>Speak loudly enough for others to hear</a:t>
            </a:r>
          </a:p>
          <a:p>
            <a:r>
              <a:rPr lang="en-AU" baseline="0" dirty="0" smtClean="0"/>
              <a:t>Respect a speakers idea</a:t>
            </a:r>
          </a:p>
          <a:p>
            <a:r>
              <a:rPr lang="en-AU" baseline="0" dirty="0" smtClean="0"/>
              <a:t>Explain why you agree or disagree with a speakers idea</a:t>
            </a:r>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108</a:t>
            </a:fld>
            <a:endParaRPr lang="en-AU"/>
          </a:p>
        </p:txBody>
      </p:sp>
    </p:spTree>
    <p:extLst>
      <p:ext uri="{BB962C8B-B14F-4D97-AF65-F5344CB8AC3E}">
        <p14:creationId xmlns:p14="http://schemas.microsoft.com/office/powerpoint/2010/main" val="239170667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does it take for us to understand another person’s thinking.  Read five points above.</a:t>
            </a:r>
          </a:p>
          <a:p>
            <a:r>
              <a:rPr lang="en-AU" dirty="0" smtClean="0"/>
              <a:t>What might keep a person from participating.  Brainstorm with students.</a:t>
            </a:r>
          </a:p>
          <a:p>
            <a:r>
              <a:rPr lang="en-AU" dirty="0" smtClean="0"/>
              <a:t>Use partner talk.  This allows students to practice their ideas-to put them</a:t>
            </a:r>
            <a:r>
              <a:rPr lang="en-AU" baseline="0" dirty="0" smtClean="0"/>
              <a:t> into words-before they face the class.</a:t>
            </a:r>
          </a:p>
          <a:p>
            <a:r>
              <a:rPr lang="en-AU" baseline="0" dirty="0" smtClean="0"/>
              <a:t>It allows students to hear how one other student is thinking about the concept and builds confidence.</a:t>
            </a:r>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109</a:t>
            </a:fld>
            <a:endParaRPr lang="en-AU"/>
          </a:p>
        </p:txBody>
      </p:sp>
    </p:spTree>
    <p:extLst>
      <p:ext uri="{BB962C8B-B14F-4D97-AF65-F5344CB8AC3E}">
        <p14:creationId xmlns:p14="http://schemas.microsoft.com/office/powerpoint/2010/main" val="2094156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970E7CE-D4F5-EC49-9823-B72F584DFA52}" type="slidenum">
              <a:rPr lang="en-US">
                <a:solidFill>
                  <a:prstClr val="black"/>
                </a:solidFill>
              </a:rPr>
              <a:pPr/>
              <a:t>11</a:t>
            </a:fld>
            <a:endParaRPr lang="en-US">
              <a:solidFill>
                <a:prstClr val="black"/>
              </a:solidFill>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dirty="0" smtClean="0">
                <a:latin typeface="Optima"/>
                <a:cs typeface="Optima"/>
              </a:rPr>
              <a:t>After you have gotten students to express their thoughts and listen to others’ ideas, the discussion can still fail if it does not contain attempts at solid reasoning.  Some teachers find that their classroom discussions are superficial—students are not working at deeper reasoning. The teacher must scaffold this consistently.</a:t>
            </a:r>
          </a:p>
          <a:p>
            <a:pPr eaLnBrk="1" hangingPunct="1"/>
            <a:endParaRPr lang="en-US" sz="1200" dirty="0" smtClean="0">
              <a:latin typeface="Optima"/>
            </a:endParaRPr>
          </a:p>
          <a:p>
            <a:pPr eaLnBrk="1" hangingPunct="1"/>
            <a:r>
              <a:rPr lang="en-US" sz="1200" dirty="0" smtClean="0">
                <a:latin typeface="Optima"/>
                <a:cs typeface="Optima"/>
              </a:rPr>
              <a:t>The final step involves students actually taking up the ideas and reasoning of other students, responding to them and working with them.  This is when real discussion can take off, discussion that will support robust learning. </a:t>
            </a:r>
            <a:br>
              <a:rPr lang="en-US" sz="1200" dirty="0" smtClean="0">
                <a:latin typeface="Optima"/>
                <a:cs typeface="Optima"/>
              </a:rPr>
            </a:br>
            <a:r>
              <a:rPr lang="en-US" sz="1200" dirty="0" smtClean="0">
                <a:latin typeface="Optima"/>
                <a:cs typeface="Optima"/>
              </a:rPr>
              <a:t/>
            </a:r>
            <a:br>
              <a:rPr lang="en-US" sz="1200" dirty="0" smtClean="0">
                <a:latin typeface="Optima"/>
                <a:cs typeface="Optima"/>
              </a:rPr>
            </a:br>
            <a:r>
              <a:rPr lang="en-US" sz="1200" dirty="0" smtClean="0">
                <a:latin typeface="Optima"/>
                <a:cs typeface="Optima"/>
              </a:rPr>
              <a:t> </a:t>
            </a:r>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Our goal as teachers is to hold a classroom discussion in which students can reason together</a:t>
            </a:r>
            <a:r>
              <a:rPr lang="en-AU" baseline="0" dirty="0" smtClean="0"/>
              <a:t> about important mathematical issues.</a:t>
            </a:r>
          </a:p>
          <a:p>
            <a:r>
              <a:rPr lang="en-AU" baseline="0" dirty="0" smtClean="0"/>
              <a:t>If students are clarifying and sharing their reasoning and listening to one another, but their talk is superficial and their reasoning is shallow we will not achieve the student learning gains we are aiming for.  </a:t>
            </a:r>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110</a:t>
            </a:fld>
            <a:endParaRPr lang="en-AU"/>
          </a:p>
        </p:txBody>
      </p:sp>
    </p:spTree>
    <p:extLst>
      <p:ext uri="{BB962C8B-B14F-4D97-AF65-F5344CB8AC3E}">
        <p14:creationId xmlns:p14="http://schemas.microsoft.com/office/powerpoint/2010/main" val="155469342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AU" sz="1200" i="1" kern="1200" baseline="0" dirty="0" smtClean="0">
                <a:solidFill>
                  <a:schemeClr val="tx1"/>
                </a:solidFill>
                <a:latin typeface="+mn-lt"/>
                <a:ea typeface="+mn-ea"/>
                <a:cs typeface="+mn-cs"/>
              </a:rPr>
              <a:t>Example Technique 1: ABCDE cards. The teacher asks or presents a multiple-choice </a:t>
            </a:r>
            <a:r>
              <a:rPr lang="en-AU" sz="1200" kern="1200" baseline="0" dirty="0" smtClean="0">
                <a:solidFill>
                  <a:schemeClr val="tx1"/>
                </a:solidFill>
                <a:latin typeface="+mn-lt"/>
                <a:ea typeface="+mn-ea"/>
                <a:cs typeface="+mn-cs"/>
              </a:rPr>
              <a:t>question and then asks students to simultaneously (on the count of three) hold up one or more cards, labelled A, B, C, D, or E, as their individual response. </a:t>
            </a:r>
          </a:p>
          <a:p>
            <a:endParaRPr lang="en-AU" sz="1200" kern="1200" baseline="0" dirty="0" smtClean="0">
              <a:solidFill>
                <a:schemeClr val="tx1"/>
              </a:solidFill>
              <a:latin typeface="+mn-lt"/>
              <a:ea typeface="+mn-ea"/>
              <a:cs typeface="+mn-cs"/>
            </a:endParaRPr>
          </a:p>
          <a:p>
            <a:r>
              <a:rPr lang="en-AU" sz="1200" kern="1200" baseline="0" dirty="0" smtClean="0">
                <a:solidFill>
                  <a:schemeClr val="tx1"/>
                </a:solidFill>
                <a:latin typeface="+mn-lt"/>
                <a:ea typeface="+mn-ea"/>
                <a:cs typeface="+mn-cs"/>
              </a:rPr>
              <a:t>ABCDE cards can be cheaply made on 4-inch by 6-inch white cardstock printed with one black, bold-print letter per card. A full set might include the letters A–H plus T. </a:t>
            </a:r>
          </a:p>
          <a:p>
            <a:endParaRPr lang="en-AU" sz="1200" kern="1200" baseline="0" dirty="0" smtClean="0">
              <a:solidFill>
                <a:schemeClr val="tx1"/>
              </a:solidFill>
              <a:latin typeface="+mn-lt"/>
              <a:ea typeface="+mn-ea"/>
              <a:cs typeface="+mn-cs"/>
            </a:endParaRPr>
          </a:p>
          <a:p>
            <a:r>
              <a:rPr lang="en-AU" sz="1200" kern="1200" baseline="0" dirty="0" smtClean="0">
                <a:solidFill>
                  <a:schemeClr val="tx1"/>
                </a:solidFill>
                <a:latin typeface="+mn-lt"/>
                <a:ea typeface="+mn-ea"/>
                <a:cs typeface="+mn-cs"/>
              </a:rPr>
              <a:t>This format allows all students to select not only one correct answer, but multiple correct answers or to answer true/false questions. </a:t>
            </a:r>
          </a:p>
          <a:p>
            <a:endParaRPr lang="en-AU" sz="1200" kern="1200" baseline="0" dirty="0" smtClean="0">
              <a:solidFill>
                <a:schemeClr val="tx1"/>
              </a:solidFill>
              <a:latin typeface="+mn-lt"/>
              <a:ea typeface="+mn-ea"/>
              <a:cs typeface="+mn-cs"/>
            </a:endParaRPr>
          </a:p>
          <a:p>
            <a:r>
              <a:rPr lang="en-AU" sz="1200" kern="1200" baseline="0" dirty="0" smtClean="0">
                <a:solidFill>
                  <a:schemeClr val="tx1"/>
                </a:solidFill>
                <a:latin typeface="+mn-lt"/>
                <a:ea typeface="+mn-ea"/>
                <a:cs typeface="+mn-cs"/>
              </a:rPr>
              <a:t>This is an example of an all-class response system that helps the teacher to quickly get a sense of what students know or understand while engaging all students in the class. </a:t>
            </a:r>
          </a:p>
          <a:p>
            <a:endParaRPr lang="en-AU" sz="1200" kern="1200" baseline="0" dirty="0" smtClean="0">
              <a:solidFill>
                <a:schemeClr val="tx1"/>
              </a:solidFill>
              <a:latin typeface="+mn-lt"/>
              <a:ea typeface="+mn-ea"/>
              <a:cs typeface="+mn-cs"/>
            </a:endParaRPr>
          </a:p>
          <a:p>
            <a:r>
              <a:rPr lang="en-AU" sz="1200" kern="1200" baseline="0" dirty="0" smtClean="0">
                <a:solidFill>
                  <a:schemeClr val="tx1"/>
                </a:solidFill>
                <a:latin typeface="+mn-lt"/>
                <a:ea typeface="+mn-ea"/>
                <a:cs typeface="+mn-cs"/>
              </a:rPr>
              <a:t>The teacher may choose to ask the question orally or to present it to the class on an overhead. </a:t>
            </a:r>
          </a:p>
          <a:p>
            <a:endParaRPr lang="en-AU" sz="1200" kern="1200" baseline="0" dirty="0" smtClean="0">
              <a:solidFill>
                <a:schemeClr val="tx1"/>
              </a:solidFill>
              <a:latin typeface="+mn-lt"/>
              <a:ea typeface="+mn-ea"/>
              <a:cs typeface="+mn-cs"/>
            </a:endParaRPr>
          </a:p>
          <a:p>
            <a:r>
              <a:rPr lang="en-AU" sz="1200" kern="1200" baseline="0" dirty="0" smtClean="0">
                <a:solidFill>
                  <a:schemeClr val="tx1"/>
                </a:solidFill>
                <a:latin typeface="+mn-lt"/>
                <a:ea typeface="+mn-ea"/>
                <a:cs typeface="+mn-cs"/>
              </a:rPr>
              <a:t>The teacher then uses the information in the student responses to adapt and organize the ensuing discussion or lesson.  Once the teacher knows where learners are in their learning she/ he is in a position to provide feedback to the learners about what to do next...and that leads to effective teacher feedback.</a:t>
            </a:r>
          </a:p>
          <a:p>
            <a:endParaRPr lang="en-AU" sz="1200" i="1" kern="1200" baseline="0" dirty="0" smtClean="0">
              <a:solidFill>
                <a:schemeClr val="tx1"/>
              </a:solidFill>
              <a:latin typeface="+mn-lt"/>
              <a:ea typeface="+mn-ea"/>
              <a:cs typeface="+mn-cs"/>
            </a:endParaRPr>
          </a:p>
          <a:p>
            <a:r>
              <a:rPr lang="en-AU" sz="1200" kern="1200" baseline="0" dirty="0" smtClean="0">
                <a:solidFill>
                  <a:schemeClr val="tx1"/>
                </a:solidFill>
                <a:latin typeface="+mn-lt"/>
                <a:ea typeface="+mn-ea"/>
                <a:cs typeface="+mn-cs"/>
              </a:rPr>
              <a:t>.</a:t>
            </a:r>
          </a:p>
          <a:p>
            <a:r>
              <a:rPr lang="en-AU" sz="1200" kern="1200" baseline="0" dirty="0" smtClean="0">
                <a:solidFill>
                  <a:schemeClr val="tx1"/>
                </a:solidFill>
                <a:latin typeface="+mn-lt"/>
                <a:ea typeface="+mn-ea"/>
                <a:cs typeface="+mn-cs"/>
              </a:rPr>
              <a:t>One technique in this category involves the use of wipe-on, wipe off markers on homemade whiteboards. </a:t>
            </a:r>
          </a:p>
          <a:p>
            <a:endParaRPr lang="en-AU" sz="1200" kern="1200" baseline="0" dirty="0" smtClean="0">
              <a:solidFill>
                <a:schemeClr val="tx1"/>
              </a:solidFill>
              <a:latin typeface="+mn-lt"/>
              <a:ea typeface="+mn-ea"/>
              <a:cs typeface="+mn-cs"/>
            </a:endParaRPr>
          </a:p>
          <a:p>
            <a:r>
              <a:rPr lang="en-AU" sz="1200" kern="1200" baseline="0" dirty="0" smtClean="0">
                <a:solidFill>
                  <a:schemeClr val="tx1"/>
                </a:solidFill>
                <a:latin typeface="+mn-lt"/>
                <a:ea typeface="+mn-ea"/>
                <a:cs typeface="+mn-cs"/>
              </a:rPr>
              <a:t>Every student has such a whiteboard, and holds it up to show answers to questions asked by the teacher. </a:t>
            </a:r>
          </a:p>
          <a:p>
            <a:endParaRPr lang="en-AU" sz="1200" kern="1200" baseline="0" dirty="0" smtClean="0">
              <a:solidFill>
                <a:schemeClr val="tx1"/>
              </a:solidFill>
              <a:latin typeface="+mn-lt"/>
              <a:ea typeface="+mn-ea"/>
              <a:cs typeface="+mn-cs"/>
            </a:endParaRPr>
          </a:p>
          <a:p>
            <a:r>
              <a:rPr lang="en-AU" sz="1200" kern="1200" baseline="0" dirty="0" smtClean="0">
                <a:solidFill>
                  <a:schemeClr val="tx1"/>
                </a:solidFill>
                <a:latin typeface="+mn-lt"/>
                <a:ea typeface="+mn-ea"/>
                <a:cs typeface="+mn-cs"/>
              </a:rPr>
              <a:t>This requires every student in the class to show his or her thinking, not just the students in the front row who always raise their hands. </a:t>
            </a:r>
          </a:p>
          <a:p>
            <a:endParaRPr lang="en-AU" sz="1200" kern="1200" baseline="0" dirty="0" smtClean="0">
              <a:solidFill>
                <a:schemeClr val="tx1"/>
              </a:solidFill>
              <a:latin typeface="+mn-lt"/>
              <a:ea typeface="+mn-ea"/>
              <a:cs typeface="+mn-cs"/>
            </a:endParaRPr>
          </a:p>
          <a:p>
            <a:r>
              <a:rPr lang="en-AU" sz="1200" kern="1200" baseline="0" dirty="0" smtClean="0">
                <a:solidFill>
                  <a:schemeClr val="tx1"/>
                </a:solidFill>
                <a:latin typeface="+mn-lt"/>
                <a:ea typeface="+mn-ea"/>
                <a:cs typeface="+mn-cs"/>
              </a:rPr>
              <a:t>The most important factor influencing learning is what the learner already knows and that the job of the teacher is to ascertain this and to teach accordingly.</a:t>
            </a:r>
          </a:p>
          <a:p>
            <a:endParaRPr lang="en-AU" sz="1200"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Having planned their oral questions, the teachers end by determining how they will monitor students’ progress toward achieving the learning goals. They use an </a:t>
            </a:r>
            <a:r>
              <a:rPr lang="en-AU" sz="1200" b="1" i="0" u="none" strike="noStrike" kern="1200" baseline="0" dirty="0" smtClean="0">
                <a:solidFill>
                  <a:schemeClr val="tx1"/>
                </a:solidFill>
                <a:latin typeface="+mn-lt"/>
                <a:ea typeface="+mn-ea"/>
                <a:cs typeface="+mn-cs"/>
              </a:rPr>
              <a:t>Exit Card </a:t>
            </a:r>
            <a:r>
              <a:rPr lang="en-AU" sz="1200" b="0" i="0" u="none" strike="noStrike" kern="1200" baseline="0" dirty="0" smtClean="0">
                <a:solidFill>
                  <a:schemeClr val="tx1"/>
                </a:solidFill>
                <a:latin typeface="+mn-lt"/>
                <a:ea typeface="+mn-ea"/>
                <a:cs typeface="+mn-cs"/>
              </a:rPr>
              <a:t>strategy. Exit cards are written student responses to questions posed at the end of a class or learning activity. Students put their names on cards and respond to a question(s) given by the teacher. They give the card to the teacher before they leave the classroom. Exit cards help teachers determine the readiness of their students for learning a new concept and/or serve as a check for understanding </a:t>
            </a:r>
            <a:endParaRPr lang="en-AU" sz="1200" kern="1200" baseline="0" dirty="0" smtClean="0">
              <a:solidFill>
                <a:schemeClr val="tx1"/>
              </a:solidFill>
              <a:latin typeface="+mn-lt"/>
              <a:ea typeface="+mn-ea"/>
              <a:cs typeface="+mn-cs"/>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D03DB6DE-F3FD-4895-AAF8-7A4A3CFEB699}" type="slidenum">
              <a:rPr lang="en-AU" smtClean="0"/>
              <a:pPr/>
              <a:t>111</a:t>
            </a:fld>
            <a:endParaRPr lang="en-AU"/>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A72463-E27F-4591-9EC2-AC228B5E3358}" type="slidenum">
              <a:rPr lang="en-AU" smtClean="0"/>
              <a:t>112</a:t>
            </a:fld>
            <a:endParaRPr lang="en-AU"/>
          </a:p>
        </p:txBody>
      </p:sp>
    </p:spTree>
    <p:extLst>
      <p:ext uri="{BB962C8B-B14F-4D97-AF65-F5344CB8AC3E}">
        <p14:creationId xmlns:p14="http://schemas.microsoft.com/office/powerpoint/2010/main" val="2772058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Whose voice has the most weight in your class?</a:t>
            </a:r>
          </a:p>
          <a:p>
            <a:r>
              <a:rPr lang="en-AU" dirty="0" smtClean="0"/>
              <a:t>How many students speak; how often; and to whom?</a:t>
            </a:r>
          </a:p>
          <a:p>
            <a:r>
              <a:rPr lang="en-AU" dirty="0" smtClean="0"/>
              <a:t>Who asks most or all of the questions?</a:t>
            </a:r>
          </a:p>
          <a:p>
            <a:r>
              <a:rPr lang="en-AU" dirty="0" smtClean="0"/>
              <a:t>When students talk, how long are their exchanges?</a:t>
            </a:r>
          </a:p>
          <a:p>
            <a:r>
              <a:rPr lang="en-AU" dirty="0" smtClean="0"/>
              <a:t>When students talk, how robust and rigorous are their academic explanations, how clear is their reasoning and how well do they “argue” for a perspective?</a:t>
            </a:r>
          </a:p>
          <a:p>
            <a:r>
              <a:rPr lang="en-AU" dirty="0" smtClean="0"/>
              <a:t>How do you know what students in your classroom  are thinking in  a lesson?</a:t>
            </a:r>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12</a:t>
            </a:fld>
            <a:endParaRPr lang="en-AU"/>
          </a:p>
        </p:txBody>
      </p:sp>
    </p:spTree>
    <p:extLst>
      <p:ext uri="{BB962C8B-B14F-4D97-AF65-F5344CB8AC3E}">
        <p14:creationId xmlns:p14="http://schemas.microsoft.com/office/powerpoint/2010/main" val="124652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Why promote communication in math classrooms?</a:t>
            </a:r>
          </a:p>
          <a:p>
            <a:pPr eaLnBrk="1" hangingPunct="1"/>
            <a:r>
              <a:rPr lang="en-US" sz="1200" dirty="0" smtClean="0"/>
              <a:t>Mathematical thinking of students is aided by hearing what their peers are thinking.</a:t>
            </a:r>
          </a:p>
          <a:p>
            <a:pPr eaLnBrk="1" hangingPunct="1"/>
            <a:r>
              <a:rPr lang="en-US" sz="1200" dirty="0" smtClean="0"/>
              <a:t>Putting thoughts into words pushes students to clarify their thinking.</a:t>
            </a:r>
          </a:p>
          <a:p>
            <a:pPr eaLnBrk="1" hangingPunct="1"/>
            <a:r>
              <a:rPr lang="en-US" sz="1200" dirty="0" smtClean="0"/>
              <a:t>Teachers can spot student misunderstandings much more easily when they are revealed in discussion instead of remaining unspoken.</a:t>
            </a:r>
          </a:p>
          <a:p>
            <a:r>
              <a:rPr lang="en-AU" dirty="0" smtClean="0"/>
              <a:t>How do we invite students to really attend to the ideas of other students?</a:t>
            </a:r>
          </a:p>
          <a:p>
            <a:r>
              <a:rPr lang="en-AU" dirty="0" smtClean="0"/>
              <a:t>How do we use student voices to cultivate the  capacity to reason, clarify, question and explain?</a:t>
            </a:r>
          </a:p>
          <a:p>
            <a:endParaRPr lang="en-AU" dirty="0" smtClean="0"/>
          </a:p>
          <a:p>
            <a:r>
              <a:rPr lang="en-AU" dirty="0" smtClean="0"/>
              <a:t>What is reflective reasoning?</a:t>
            </a:r>
          </a:p>
          <a:p>
            <a:r>
              <a:rPr lang="en-AU" dirty="0" smtClean="0"/>
              <a:t>Listening to</a:t>
            </a:r>
            <a:r>
              <a:rPr lang="en-AU" baseline="0" dirty="0" smtClean="0"/>
              <a:t> encourage other people to talk</a:t>
            </a:r>
          </a:p>
          <a:p>
            <a:r>
              <a:rPr lang="en-AU" baseline="0" dirty="0" smtClean="0"/>
              <a:t>Listening to help find out the thoughts and feelings behind what another person is saying </a:t>
            </a:r>
          </a:p>
          <a:p>
            <a:r>
              <a:rPr lang="en-AU" baseline="0" dirty="0" smtClean="0"/>
              <a:t>Listening focused on understanding another person’s perspective</a:t>
            </a:r>
          </a:p>
          <a:p>
            <a:r>
              <a:rPr lang="en-AU" baseline="0" dirty="0" smtClean="0"/>
              <a:t>Teachers listening to students</a:t>
            </a:r>
          </a:p>
          <a:p>
            <a:r>
              <a:rPr lang="en-AU" baseline="0" dirty="0" smtClean="0"/>
              <a:t>Students listening to each other</a:t>
            </a:r>
            <a:endParaRPr lang="en-AU" dirty="0" smtClean="0"/>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13</a:t>
            </a:fld>
            <a:endParaRPr lang="en-AU"/>
          </a:p>
        </p:txBody>
      </p:sp>
    </p:spTree>
    <p:extLst>
      <p:ext uri="{BB962C8B-B14F-4D97-AF65-F5344CB8AC3E}">
        <p14:creationId xmlns:p14="http://schemas.microsoft.com/office/powerpoint/2010/main" val="1424438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dirty="0" smtClean="0"/>
              <a:t>What researchers have found</a:t>
            </a:r>
            <a:r>
              <a:rPr lang="en-US" sz="1200" dirty="0" smtClean="0"/>
              <a:t>…</a:t>
            </a:r>
          </a:p>
          <a:p>
            <a:pPr eaLnBrk="1" hangingPunct="1"/>
            <a:r>
              <a:rPr lang="en-US" dirty="0" smtClean="0"/>
              <a:t>For many teachers, its not easy to implement in mathematics classrooms.</a:t>
            </a:r>
          </a:p>
          <a:p>
            <a:pPr eaLnBrk="1" hangingPunct="1"/>
            <a:r>
              <a:rPr lang="en-US" dirty="0" smtClean="0"/>
              <a:t>Few American classrooms display consistent or even occasional use of student talk.</a:t>
            </a:r>
          </a:p>
          <a:p>
            <a:pPr eaLnBrk="1" hangingPunct="1"/>
            <a:r>
              <a:rPr lang="en-US" dirty="0" smtClean="0"/>
              <a:t>Most classrooms consist of lecturing, asking students to recite, or posing simple questions with known answers.</a:t>
            </a:r>
          </a:p>
          <a:p>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 classrooms are conversational the achievement gains are twice as large</a:t>
            </a:r>
          </a:p>
          <a:p>
            <a:r>
              <a:rPr lang="en-AU" dirty="0" smtClean="0"/>
              <a:t>We’ve all experienced learning about a concept by listening to a teacher talk about it.  After we listen to the teacher we may feel we understand the concept.  However, when asked to put the concept into words, we may discover that our understanding is not as deep as we thought.  We may become inarticulate, even speechless.  We don’t yet have the understanding to put the idea into words clearly.  Yet unless we are put into a situation where we must talk or write about the concept, we may never come to realise that our knowledge is incomplete, shallow or passive.</a:t>
            </a:r>
          </a:p>
          <a:p>
            <a:r>
              <a:rPr lang="en-AU" dirty="0" smtClean="0"/>
              <a:t>Getting students to talk about mathematical ideas or concepts can bring to the surface their gaps in understanding.</a:t>
            </a:r>
          </a:p>
          <a:p>
            <a:endParaRPr lang="en-AU" dirty="0" smtClean="0"/>
          </a:p>
        </p:txBody>
      </p:sp>
      <p:sp>
        <p:nvSpPr>
          <p:cNvPr id="4" name="Slide Number Placeholder 3"/>
          <p:cNvSpPr>
            <a:spLocks noGrp="1"/>
          </p:cNvSpPr>
          <p:nvPr>
            <p:ph type="sldNum" sz="quarter" idx="10"/>
          </p:nvPr>
        </p:nvSpPr>
        <p:spPr/>
        <p:txBody>
          <a:bodyPr/>
          <a:lstStyle/>
          <a:p>
            <a:fld id="{9CA72463-E27F-4591-9EC2-AC228B5E3358}" type="slidenum">
              <a:rPr lang="en-AU" smtClean="0"/>
              <a:t>15</a:t>
            </a:fld>
            <a:endParaRPr lang="en-AU"/>
          </a:p>
        </p:txBody>
      </p:sp>
    </p:spTree>
    <p:extLst>
      <p:ext uri="{BB962C8B-B14F-4D97-AF65-F5344CB8AC3E}">
        <p14:creationId xmlns:p14="http://schemas.microsoft.com/office/powerpoint/2010/main" val="3500703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 should students</a:t>
            </a:r>
            <a:r>
              <a:rPr lang="en-AU" baseline="0" dirty="0" smtClean="0"/>
              <a:t> talk and about what?</a:t>
            </a:r>
          </a:p>
          <a:p>
            <a:r>
              <a:rPr lang="en-AU" baseline="0" dirty="0" smtClean="0"/>
              <a:t>If we simply ask students to talk, without thinking carefully about our purposes, we may end up with irrelevant talk that serves no clear academic purpose.</a:t>
            </a:r>
          </a:p>
          <a:p>
            <a:r>
              <a:rPr lang="en-AU" baseline="0" dirty="0" smtClean="0"/>
              <a:t>We’ve all experienced learning about a concept by listening to a teacher talk about it.</a:t>
            </a:r>
          </a:p>
          <a:p>
            <a:r>
              <a:rPr lang="en-AU" baseline="0" dirty="0" smtClean="0"/>
              <a:t>After we listen to the teacher we may feel we understand the concept.</a:t>
            </a:r>
          </a:p>
          <a:p>
            <a:r>
              <a:rPr lang="en-AU" baseline="0" dirty="0" smtClean="0"/>
              <a:t>However, when asked to put the concept into words, we may discover that our understanding is not as deep as we thought.</a:t>
            </a:r>
          </a:p>
          <a:p>
            <a:r>
              <a:rPr lang="en-AU" baseline="0" dirty="0" smtClean="0"/>
              <a:t>We may become inarticulate, even speechless.</a:t>
            </a:r>
          </a:p>
          <a:p>
            <a:r>
              <a:rPr lang="en-AU" baseline="0" dirty="0" smtClean="0"/>
              <a:t>We don’t yet have the understanding necessary to put the idea into words clearly.</a:t>
            </a:r>
          </a:p>
          <a:p>
            <a:r>
              <a:rPr lang="en-AU" baseline="0" dirty="0" smtClean="0"/>
              <a:t>Yet, unless we are put in a situation where we must talk or write about the concept, we may never come to realise that our knowledge is incomplete, shallow or passive.</a:t>
            </a:r>
          </a:p>
          <a:p>
            <a:r>
              <a:rPr lang="en-AU" baseline="0" dirty="0" smtClean="0"/>
              <a:t>How can we push the learners in our classrooms past passive understanding?</a:t>
            </a:r>
          </a:p>
          <a:p>
            <a:r>
              <a:rPr lang="en-AU" baseline="0" dirty="0" smtClean="0"/>
              <a:t>One way is to incorporate student talk into lessons about they idea they are trying to understand.</a:t>
            </a:r>
          </a:p>
          <a:p>
            <a:r>
              <a:rPr lang="en-AU" baseline="0" dirty="0" smtClean="0"/>
              <a:t>Certain types of talk may promote specific types of reasoning.  For example, discussion either in small groups, or with the whole class can play a critical part in helping students improve their ability to reason logically.</a:t>
            </a:r>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16</a:t>
            </a:fld>
            <a:endParaRPr lang="en-AU"/>
          </a:p>
        </p:txBody>
      </p:sp>
    </p:spTree>
    <p:extLst>
      <p:ext uri="{BB962C8B-B14F-4D97-AF65-F5344CB8AC3E}">
        <p14:creationId xmlns:p14="http://schemas.microsoft.com/office/powerpoint/2010/main" val="1565130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reasons for children’s fear of mathematics is that it is very easy to get something wrong</a:t>
            </a:r>
            <a:r>
              <a:rPr lang="en-US" baseline="0" dirty="0" smtClean="0"/>
              <a:t> and be told it is wrong without a chance to do anything about it.</a:t>
            </a:r>
          </a:p>
          <a:p>
            <a:r>
              <a:rPr lang="en-US" baseline="0" dirty="0" smtClean="0"/>
              <a:t>When the goal is to hold a discussion in which students can productively share their thinking and work with the reasoning of their classmates, they must be willing and able to listen to what their classmates say and they must try to understand.</a:t>
            </a:r>
          </a:p>
          <a:p>
            <a:r>
              <a:rPr lang="en-US" baseline="0" dirty="0" smtClean="0"/>
              <a:t>We need to provide a structure that supports students hearing what was said and the expectation that all students will try to understand.</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Traditionally children only talk in response to teachers questions by putting their hands up and waiting to be chosen.</a:t>
            </a:r>
          </a:p>
          <a:p>
            <a:r>
              <a:rPr lang="en-AU" sz="1200" b="0" i="0" u="none" strike="noStrike" kern="1200" baseline="0" dirty="0" smtClean="0">
                <a:solidFill>
                  <a:schemeClr val="tx1"/>
                </a:solidFill>
                <a:latin typeface="+mn-lt"/>
                <a:ea typeface="+mn-ea"/>
                <a:cs typeface="+mn-cs"/>
              </a:rPr>
              <a:t>The time taken up with hands up sessions could be devoted to paired talking.</a:t>
            </a:r>
          </a:p>
          <a:p>
            <a:r>
              <a:rPr lang="en-AU" sz="1200" b="0" i="0" u="none" strike="noStrike" kern="1200" baseline="0" dirty="0" smtClean="0">
                <a:solidFill>
                  <a:schemeClr val="tx1"/>
                </a:solidFill>
                <a:latin typeface="+mn-lt"/>
                <a:ea typeface="+mn-ea"/>
                <a:cs typeface="+mn-cs"/>
              </a:rPr>
              <a:t>Learning takes place through dialogue</a:t>
            </a:r>
          </a:p>
          <a:p>
            <a:r>
              <a:rPr lang="en-AU" sz="1200" b="0" i="0" u="none" strike="noStrike" kern="1200" baseline="0" dirty="0" smtClean="0">
                <a:solidFill>
                  <a:schemeClr val="tx1"/>
                </a:solidFill>
                <a:latin typeface="+mn-lt"/>
                <a:ea typeface="+mn-ea"/>
                <a:cs typeface="+mn-cs"/>
              </a:rPr>
              <a:t>Argues for a greater emphasis on dialogue talk with extended responses</a:t>
            </a:r>
          </a:p>
          <a:p>
            <a:endParaRPr lang="en-AU"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Teaching through dialogue enables adults and children to build on ideas in sustained talk.</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When teaching through dialogue, teachers encourage children to listen to each other, share ideas and consider alternatives; to build on their own and others 'ideas to develop coherent thinking; to express their views fully; and to help each other reach common understanding.</a:t>
            </a:r>
          </a:p>
          <a:p>
            <a:endParaRPr lang="en-AU" dirty="0"/>
          </a:p>
        </p:txBody>
      </p:sp>
      <p:sp>
        <p:nvSpPr>
          <p:cNvPr id="4" name="Slide Number Placeholder 3"/>
          <p:cNvSpPr>
            <a:spLocks noGrp="1"/>
          </p:cNvSpPr>
          <p:nvPr>
            <p:ph type="sldNum" sz="quarter" idx="10"/>
          </p:nvPr>
        </p:nvSpPr>
        <p:spPr/>
        <p:txBody>
          <a:bodyPr/>
          <a:lstStyle/>
          <a:p>
            <a:fld id="{2C1DF66B-C75C-404A-AB60-09E7E8E77C2A}" type="slidenum">
              <a:rPr lang="en-US" smtClean="0"/>
              <a:pPr/>
              <a:t>17</a:t>
            </a:fld>
            <a:endParaRPr lang="en-US"/>
          </a:p>
        </p:txBody>
      </p:sp>
    </p:spTree>
    <p:extLst>
      <p:ext uri="{BB962C8B-B14F-4D97-AF65-F5344CB8AC3E}">
        <p14:creationId xmlns:p14="http://schemas.microsoft.com/office/powerpoint/2010/main" val="1864546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In classrooms we are aiming to get students to think systematically.  We want them to listen to their own and to other peoples thinking.  It’s very useful for students to be engaged in talk as they’re trying to learn.  Look at the Japanese schools.   We are aiming to get students to use classroom talk in ways that are more robust than rote memorisation.  We need to ensure classroom talk is used for teaching understanding.  Is teaching with talk difficult?  Yes, it is.</a:t>
            </a:r>
          </a:p>
          <a:p>
            <a:r>
              <a:rPr lang="en-AU" sz="1200" kern="1200" dirty="0" smtClean="0">
                <a:solidFill>
                  <a:schemeClr val="tx1"/>
                </a:solidFill>
                <a:effectLst/>
                <a:latin typeface="+mn-lt"/>
                <a:ea typeface="+mn-ea"/>
                <a:cs typeface="+mn-cs"/>
              </a:rPr>
              <a:t>Here’s the thing. Teachers have to do at least four different things at the same time.</a:t>
            </a:r>
          </a:p>
          <a:p>
            <a:pPr lvl="0"/>
            <a:r>
              <a:rPr lang="en-AU" sz="1200" kern="1200" dirty="0" smtClean="0">
                <a:solidFill>
                  <a:schemeClr val="tx1"/>
                </a:solidFill>
                <a:effectLst/>
                <a:latin typeface="+mn-lt"/>
                <a:ea typeface="+mn-ea"/>
                <a:cs typeface="+mn-cs"/>
              </a:rPr>
              <a:t>Deal with noisy, messy classrooms even in the best of circumstances.  You have 30 brains all listening to all things and thinking different things in their heads.</a:t>
            </a:r>
          </a:p>
          <a:p>
            <a:r>
              <a:rPr lang="en-AU" sz="1200" kern="1200" dirty="0" smtClean="0">
                <a:solidFill>
                  <a:schemeClr val="tx1"/>
                </a:solidFill>
                <a:effectLst/>
                <a:latin typeface="+mn-lt"/>
                <a:ea typeface="+mn-ea"/>
                <a:cs typeface="+mn-cs"/>
              </a:rPr>
              <a:t>So the first task is to make what everyone says and what you say understandable.  If using talk to promote understanding and you ask a student a question and they say something; the chances are very great that you won’t understand because half of the time students are unclear and probably less than half the time teachers are unclear.</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It’s difficult to understand other people so throughout most of our day we deal with lunch, sport, and going to the supermarket and we can easily understand those things but if we are talking about operations on fractions it’s really hard to understand what someone is saying.  Most people are not going to understand it the first time around.</a:t>
            </a:r>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18</a:t>
            </a:fld>
            <a:endParaRPr lang="en-AU"/>
          </a:p>
        </p:txBody>
      </p:sp>
    </p:spTree>
    <p:extLst>
      <p:ext uri="{BB962C8B-B14F-4D97-AF65-F5344CB8AC3E}">
        <p14:creationId xmlns:p14="http://schemas.microsoft.com/office/powerpoint/2010/main" val="2538991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You have to </a:t>
            </a:r>
            <a:r>
              <a:rPr lang="en-AU" sz="1200" b="1" kern="1200" dirty="0" smtClean="0">
                <a:solidFill>
                  <a:schemeClr val="tx1"/>
                </a:solidFill>
                <a:effectLst/>
                <a:latin typeface="+mn-lt"/>
                <a:ea typeface="+mn-ea"/>
                <a:cs typeface="+mn-cs"/>
              </a:rPr>
              <a:t>manage coherence</a:t>
            </a:r>
            <a:r>
              <a:rPr lang="en-AU" sz="1200" kern="1200" dirty="0" smtClean="0">
                <a:solidFill>
                  <a:schemeClr val="tx1"/>
                </a:solidFill>
                <a:effectLst/>
                <a:latin typeface="+mn-lt"/>
                <a:ea typeface="+mn-ea"/>
                <a:cs typeface="+mn-cs"/>
              </a:rPr>
              <a:t>.  That’s number two.</a:t>
            </a:r>
          </a:p>
          <a:p>
            <a:r>
              <a:rPr lang="en-AU" sz="1200" kern="1200" dirty="0" smtClean="0">
                <a:solidFill>
                  <a:schemeClr val="tx1"/>
                </a:solidFill>
                <a:effectLst/>
                <a:latin typeface="+mn-lt"/>
                <a:ea typeface="+mn-ea"/>
                <a:cs typeface="+mn-cs"/>
              </a:rPr>
              <a:t>So you’re not teaching a lesson about isolated facts.  You’re trying to convey a certain logic.  Even if you’re just reading a book to twenty </a:t>
            </a:r>
            <a:r>
              <a:rPr lang="en-AU" sz="1200" kern="1200" dirty="0" err="1" smtClean="0">
                <a:solidFill>
                  <a:schemeClr val="tx1"/>
                </a:solidFill>
                <a:effectLst/>
                <a:latin typeface="+mn-lt"/>
                <a:ea typeface="+mn-ea"/>
                <a:cs typeface="+mn-cs"/>
              </a:rPr>
              <a:t>kinders</a:t>
            </a:r>
            <a:r>
              <a:rPr lang="en-AU" sz="1200" kern="1200" dirty="0" smtClean="0">
                <a:solidFill>
                  <a:schemeClr val="tx1"/>
                </a:solidFill>
                <a:effectLst/>
                <a:latin typeface="+mn-lt"/>
                <a:ea typeface="+mn-ea"/>
                <a:cs typeface="+mn-cs"/>
              </a:rPr>
              <a:t> there’s a logic to what you are trying to do.</a:t>
            </a:r>
          </a:p>
          <a:p>
            <a:r>
              <a:rPr lang="en-AU" sz="1200" kern="1200" dirty="0" smtClean="0">
                <a:solidFill>
                  <a:schemeClr val="tx1"/>
                </a:solidFill>
                <a:effectLst/>
                <a:latin typeface="+mn-lt"/>
                <a:ea typeface="+mn-ea"/>
                <a:cs typeface="+mn-cs"/>
              </a:rPr>
              <a:t>So, how do you maintain coherence?  How do you maintain coherence when you’ve got all the little people thinking in different ways?  If you are using talk to promote learning it’s easy to get off track.  People make their contributions and their contributions don’t exactly fit in with your narrative.  So what do you do with that?  Do you just leave them by the side of the road?  Then you have other problems.</a:t>
            </a:r>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19</a:t>
            </a:fld>
            <a:endParaRPr lang="en-AU"/>
          </a:p>
        </p:txBody>
      </p:sp>
    </p:spTree>
    <p:extLst>
      <p:ext uri="{BB962C8B-B14F-4D97-AF65-F5344CB8AC3E}">
        <p14:creationId xmlns:p14="http://schemas.microsoft.com/office/powerpoint/2010/main" val="141917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AU" dirty="0"/>
          </a:p>
        </p:txBody>
      </p:sp>
      <p:sp>
        <p:nvSpPr>
          <p:cNvPr id="4" name="Slide Number Placeholder 3"/>
          <p:cNvSpPr>
            <a:spLocks noGrp="1"/>
          </p:cNvSpPr>
          <p:nvPr>
            <p:ph type="sldNum" sz="quarter" idx="10"/>
          </p:nvPr>
        </p:nvSpPr>
        <p:spPr/>
        <p:txBody>
          <a:bodyPr/>
          <a:lstStyle/>
          <a:p>
            <a:fld id="{4EDDC664-9D64-44DA-8E2B-93F484AD1023}" type="slidenum">
              <a:rPr lang="en-AU" smtClean="0"/>
              <a:pPr/>
              <a:t>2</a:t>
            </a:fld>
            <a:endParaRPr lang="en-AU"/>
          </a:p>
        </p:txBody>
      </p:sp>
    </p:spTree>
    <p:extLst>
      <p:ext uri="{BB962C8B-B14F-4D97-AF65-F5344CB8AC3E}">
        <p14:creationId xmlns:p14="http://schemas.microsoft.com/office/powerpoint/2010/main" val="2719950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Then the third thing is you have to be able to </a:t>
            </a:r>
            <a:r>
              <a:rPr lang="en-AU" sz="1200" b="1" kern="1200" dirty="0" smtClean="0">
                <a:solidFill>
                  <a:schemeClr val="tx1"/>
                </a:solidFill>
                <a:effectLst/>
                <a:latin typeface="+mn-lt"/>
                <a:ea typeface="+mn-ea"/>
                <a:cs typeface="+mn-cs"/>
              </a:rPr>
              <a:t>develop and maintain student support with student engagement and motivation</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Student engagement is more than just sitting and listening.  It’s “I want to think about this and I want to be part of this discussion” and that’s very hard but you do that all the time in the role of teacher.</a:t>
            </a:r>
          </a:p>
          <a:p>
            <a:r>
              <a:rPr lang="en-AU" sz="1200" kern="1200" dirty="0" smtClean="0">
                <a:solidFill>
                  <a:schemeClr val="tx1"/>
                </a:solidFill>
                <a:effectLst/>
                <a:latin typeface="+mn-lt"/>
                <a:ea typeface="+mn-ea"/>
                <a:cs typeface="+mn-cs"/>
              </a:rPr>
              <a:t>Using talk in skilful ways to promote engagement and motivation</a:t>
            </a:r>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20</a:t>
            </a:fld>
            <a:endParaRPr lang="en-AU"/>
          </a:p>
        </p:txBody>
      </p:sp>
    </p:spTree>
    <p:extLst>
      <p:ext uri="{BB962C8B-B14F-4D97-AF65-F5344CB8AC3E}">
        <p14:creationId xmlns:p14="http://schemas.microsoft.com/office/powerpoint/2010/main" val="1643377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Then fourth you have to be </a:t>
            </a:r>
            <a:r>
              <a:rPr lang="en-AU" sz="1200" b="1" kern="1200" dirty="0" smtClean="0">
                <a:solidFill>
                  <a:schemeClr val="tx1"/>
                </a:solidFill>
                <a:effectLst/>
                <a:latin typeface="+mn-lt"/>
                <a:ea typeface="+mn-ea"/>
                <a:cs typeface="+mn-cs"/>
              </a:rPr>
              <a:t>managing equitable partic</a:t>
            </a:r>
            <a:r>
              <a:rPr lang="en-AU" sz="1200" kern="1200" dirty="0" smtClean="0">
                <a:solidFill>
                  <a:schemeClr val="tx1"/>
                </a:solidFill>
                <a:effectLst/>
                <a:latin typeface="+mn-lt"/>
                <a:ea typeface="+mn-ea"/>
                <a:cs typeface="+mn-cs"/>
              </a:rPr>
              <a:t>i</a:t>
            </a:r>
            <a:r>
              <a:rPr lang="en-AU" sz="1200" b="1" kern="1200" dirty="0" smtClean="0">
                <a:solidFill>
                  <a:schemeClr val="tx1"/>
                </a:solidFill>
                <a:effectLst/>
                <a:latin typeface="+mn-lt"/>
                <a:ea typeface="+mn-ea"/>
                <a:cs typeface="+mn-cs"/>
              </a:rPr>
              <a:t>pation</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This is not an easy thing.  So when you use talk in a classroom there’s always a temptation to rely on the one, two or three children who are most comfortable talking and are willing to tell you their opinions about everything.  They can engage with you in a one to one conversation.  It’s a real temptation to work with these kids because it’s so much easier.</a:t>
            </a:r>
          </a:p>
          <a:p>
            <a:r>
              <a:rPr lang="en-AU" sz="1200" kern="1200" dirty="0" smtClean="0">
                <a:solidFill>
                  <a:schemeClr val="tx1"/>
                </a:solidFill>
                <a:effectLst/>
                <a:latin typeface="+mn-lt"/>
                <a:ea typeface="+mn-ea"/>
                <a:cs typeface="+mn-cs"/>
              </a:rPr>
              <a:t>What happens if you do </a:t>
            </a:r>
            <a:r>
              <a:rPr lang="en-AU" sz="1200" kern="1200" dirty="0" err="1" smtClean="0">
                <a:solidFill>
                  <a:schemeClr val="tx1"/>
                </a:solidFill>
                <a:effectLst/>
                <a:latin typeface="+mn-lt"/>
                <a:ea typeface="+mn-ea"/>
                <a:cs typeface="+mn-cs"/>
              </a:rPr>
              <a:t>do</a:t>
            </a:r>
            <a:r>
              <a:rPr lang="en-AU" sz="1200" kern="1200" dirty="0" smtClean="0">
                <a:solidFill>
                  <a:schemeClr val="tx1"/>
                </a:solidFill>
                <a:effectLst/>
                <a:latin typeface="+mn-lt"/>
                <a:ea typeface="+mn-ea"/>
                <a:cs typeface="+mn-cs"/>
              </a:rPr>
              <a:t> that is that you’re not really committed to having everyone participate.  Students are very quick to see “Oh, I don’t have to do this.  He’s the one the teacher always talks to so I’ll just sit back.”</a:t>
            </a:r>
          </a:p>
          <a:p>
            <a:r>
              <a:rPr lang="en-AU" sz="1200" kern="1200" dirty="0" smtClean="0">
                <a:solidFill>
                  <a:schemeClr val="tx1"/>
                </a:solidFill>
                <a:effectLst/>
                <a:latin typeface="+mn-lt"/>
                <a:ea typeface="+mn-ea"/>
                <a:cs typeface="+mn-cs"/>
              </a:rPr>
              <a:t>“I don’t have to do this” and they just opt out so from the very beginning you must demonstrate that you are committed to having everyone participate in an equitable way.</a:t>
            </a:r>
          </a:p>
          <a:p>
            <a:r>
              <a:rPr lang="en-AU" sz="1200" kern="1200" dirty="0" smtClean="0">
                <a:solidFill>
                  <a:schemeClr val="tx1"/>
                </a:solidFill>
                <a:effectLst/>
                <a:latin typeface="+mn-lt"/>
                <a:ea typeface="+mn-ea"/>
                <a:cs typeface="+mn-cs"/>
              </a:rPr>
              <a:t>Everybody gets heard. Everybody gets their ideas taken seriously.</a:t>
            </a:r>
          </a:p>
          <a:p>
            <a:r>
              <a:rPr lang="en-AU" sz="1200" kern="1200" dirty="0" smtClean="0">
                <a:solidFill>
                  <a:schemeClr val="tx1"/>
                </a:solidFill>
                <a:effectLst/>
                <a:latin typeface="+mn-lt"/>
                <a:ea typeface="+mn-ea"/>
                <a:cs typeface="+mn-cs"/>
              </a:rPr>
              <a:t>We don’t always rely on the wonderful, brilliant, funny John but we all slog through this together.   </a:t>
            </a:r>
          </a:p>
          <a:p>
            <a:r>
              <a:rPr lang="en-AU" sz="1200" kern="1200" dirty="0" smtClean="0">
                <a:solidFill>
                  <a:schemeClr val="tx1"/>
                </a:solidFill>
                <a:effectLst/>
                <a:latin typeface="+mn-lt"/>
                <a:ea typeface="+mn-ea"/>
                <a:cs typeface="+mn-cs"/>
              </a:rPr>
              <a:t>Unless you classroom conversations do this you won’t:</a:t>
            </a:r>
          </a:p>
          <a:p>
            <a:pPr lvl="0"/>
            <a:r>
              <a:rPr lang="en-AU" sz="1200" kern="1200" dirty="0" smtClean="0">
                <a:solidFill>
                  <a:schemeClr val="tx1"/>
                </a:solidFill>
                <a:effectLst/>
                <a:latin typeface="+mn-lt"/>
                <a:ea typeface="+mn-ea"/>
                <a:cs typeface="+mn-cs"/>
              </a:rPr>
              <a:t>Manage intelligibility</a:t>
            </a:r>
          </a:p>
          <a:p>
            <a:pPr lvl="0"/>
            <a:r>
              <a:rPr lang="en-AU" sz="1200" kern="1200" dirty="0" smtClean="0">
                <a:solidFill>
                  <a:schemeClr val="tx1"/>
                </a:solidFill>
                <a:effectLst/>
                <a:latin typeface="+mn-lt"/>
                <a:ea typeface="+mn-ea"/>
                <a:cs typeface="+mn-cs"/>
              </a:rPr>
              <a:t>Manage coherence</a:t>
            </a:r>
          </a:p>
          <a:p>
            <a:pPr lvl="0"/>
            <a:r>
              <a:rPr lang="en-AU" sz="1200" kern="1200" dirty="0" smtClean="0">
                <a:solidFill>
                  <a:schemeClr val="tx1"/>
                </a:solidFill>
                <a:effectLst/>
                <a:latin typeface="+mn-lt"/>
                <a:ea typeface="+mn-ea"/>
                <a:cs typeface="+mn-cs"/>
              </a:rPr>
              <a:t>Keep everyone engaged and motivated</a:t>
            </a:r>
          </a:p>
          <a:p>
            <a:pPr lvl="0"/>
            <a:r>
              <a:rPr lang="en-AU" sz="1200" kern="1200" dirty="0" smtClean="0">
                <a:solidFill>
                  <a:schemeClr val="tx1"/>
                </a:solidFill>
                <a:effectLst/>
                <a:latin typeface="+mn-lt"/>
                <a:ea typeface="+mn-ea"/>
                <a:cs typeface="+mn-cs"/>
              </a:rPr>
              <a:t>Have equal participation</a:t>
            </a:r>
          </a:p>
          <a:p>
            <a:r>
              <a:rPr lang="en-AU" sz="1200" kern="1200" dirty="0" smtClean="0">
                <a:solidFill>
                  <a:schemeClr val="tx1"/>
                </a:solidFill>
                <a:effectLst/>
                <a:latin typeface="+mn-lt"/>
                <a:ea typeface="+mn-ea"/>
                <a:cs typeface="+mn-cs"/>
              </a:rPr>
              <a:t>So what are skilled teachers who can do this actually doing?</a:t>
            </a:r>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21</a:t>
            </a:fld>
            <a:endParaRPr lang="en-AU"/>
          </a:p>
        </p:txBody>
      </p:sp>
    </p:spTree>
    <p:extLst>
      <p:ext uri="{BB962C8B-B14F-4D97-AF65-F5344CB8AC3E}">
        <p14:creationId xmlns:p14="http://schemas.microsoft.com/office/powerpoint/2010/main" val="3286262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1200" kern="1200" dirty="0" smtClean="0">
                <a:solidFill>
                  <a:schemeClr val="tx1"/>
                </a:solidFill>
                <a:effectLst/>
                <a:latin typeface="+mn-lt"/>
                <a:ea typeface="+mn-ea"/>
                <a:cs typeface="+mn-cs"/>
              </a:rPr>
              <a:t>You think about conversation as being a bit like a game of chess.  He said and then I responded in this way and then he said and then I responded and so it’s sort of like moves in a chess game.</a:t>
            </a:r>
          </a:p>
          <a:p>
            <a:r>
              <a:rPr lang="en-AU" sz="1200" kern="1200" dirty="0" smtClean="0">
                <a:solidFill>
                  <a:schemeClr val="tx1"/>
                </a:solidFill>
                <a:effectLst/>
                <a:latin typeface="+mn-lt"/>
                <a:ea typeface="+mn-ea"/>
                <a:cs typeface="+mn-cs"/>
              </a:rPr>
              <a:t>When you’re a teacher you’re actually thinking like so Fred said this.  How should I respond?</a:t>
            </a:r>
          </a:p>
          <a:p>
            <a:r>
              <a:rPr lang="en-AU" sz="1200" kern="1200" dirty="0" smtClean="0">
                <a:solidFill>
                  <a:schemeClr val="tx1"/>
                </a:solidFill>
                <a:effectLst/>
                <a:latin typeface="+mn-lt"/>
                <a:ea typeface="+mn-ea"/>
                <a:cs typeface="+mn-cs"/>
              </a:rPr>
              <a:t>What’s my move?  What’s my response? How can I answer that back in a way that will position me for what I want to do next?</a:t>
            </a:r>
          </a:p>
          <a:p>
            <a:r>
              <a:rPr lang="en-AU" sz="1200" kern="1200" dirty="0" smtClean="0">
                <a:solidFill>
                  <a:schemeClr val="tx1"/>
                </a:solidFill>
                <a:effectLst/>
                <a:latin typeface="+mn-lt"/>
                <a:ea typeface="+mn-ea"/>
                <a:cs typeface="+mn-cs"/>
              </a:rPr>
              <a:t>So when we call them talk moves it’s just kind of a way of saying this is a strategic thing that you do and there’s certain classes of these actions that you take…these conversational  actions.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 study in the 90’s of teachers who were particularly successful in getting students talking in classrooms.</a:t>
            </a:r>
          </a:p>
          <a:p>
            <a:r>
              <a:rPr lang="en-AU" sz="1200" kern="1200" dirty="0" smtClean="0">
                <a:solidFill>
                  <a:schemeClr val="tx1"/>
                </a:solidFill>
                <a:effectLst/>
                <a:latin typeface="+mn-lt"/>
                <a:ea typeface="+mn-ea"/>
                <a:cs typeface="+mn-cs"/>
              </a:rPr>
              <a:t>We looked for recurrent talk moves.  Things that they did that engaged those students and pushed them towards reasoning.</a:t>
            </a:r>
          </a:p>
          <a:p>
            <a:r>
              <a:rPr lang="en-AU" sz="1200" kern="1200" dirty="0" smtClean="0">
                <a:solidFill>
                  <a:schemeClr val="tx1"/>
                </a:solidFill>
                <a:effectLst/>
                <a:latin typeface="+mn-lt"/>
                <a:ea typeface="+mn-ea"/>
                <a:cs typeface="+mn-cs"/>
              </a:rPr>
              <a:t>The study identified a lot of talk moves that these teachers used and they are going to be familiar to all of you.  </a:t>
            </a:r>
          </a:p>
          <a:p>
            <a:r>
              <a:rPr lang="en-AU" sz="1200" kern="1200" dirty="0" smtClean="0">
                <a:solidFill>
                  <a:schemeClr val="tx1"/>
                </a:solidFill>
                <a:effectLst/>
                <a:latin typeface="+mn-lt"/>
                <a:ea typeface="+mn-ea"/>
                <a:cs typeface="+mn-cs"/>
              </a:rPr>
              <a:t>There’s nothing special about them.  We just put them in one place and thought about how they could be used.</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How do these talk moves support teachers and learners in busy classrooms?</a:t>
            </a:r>
          </a:p>
          <a:p>
            <a:r>
              <a:rPr lang="en-AU" sz="1200" kern="1200" dirty="0" smtClean="0">
                <a:solidFill>
                  <a:schemeClr val="tx1"/>
                </a:solidFill>
                <a:effectLst/>
                <a:latin typeface="+mn-lt"/>
                <a:ea typeface="+mn-ea"/>
                <a:cs typeface="+mn-cs"/>
              </a:rPr>
              <a:t>One of the things I recognise is that classrooms are incredibly difficult.  They’re complicated. They’re messy.  You as the teacher have this incredibly difficult job of keeping things intelligible.</a:t>
            </a:r>
          </a:p>
          <a:p>
            <a:r>
              <a:rPr lang="en-AU" sz="1200" kern="1200" dirty="0" smtClean="0">
                <a:solidFill>
                  <a:schemeClr val="tx1"/>
                </a:solidFill>
                <a:effectLst/>
                <a:latin typeface="+mn-lt"/>
                <a:ea typeface="+mn-ea"/>
                <a:cs typeface="+mn-cs"/>
              </a:rPr>
              <a:t>Keeping the content coherent.  Making progress with the content.  Keeping everybody engaged.  Keeping everyone motivated.  Making sure everyone gets to participate.  All at the same time.</a:t>
            </a:r>
          </a:p>
          <a:p>
            <a:endParaRPr lang="en-AU" sz="1200" kern="1200" dirty="0" smtClean="0">
              <a:solidFill>
                <a:schemeClr val="tx1"/>
              </a:solidFill>
              <a:effectLst/>
              <a:latin typeface="+mn-lt"/>
              <a:ea typeface="+mn-ea"/>
              <a:cs typeface="+mn-cs"/>
            </a:endParaRPr>
          </a:p>
          <a:p>
            <a:endParaRPr 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DFD9BB86-1D1F-4D27-A2E2-4EE1BB7F7BEE}" type="slidenum">
              <a:rPr lang="en-US" sz="1200">
                <a:latin typeface="Calibri" pitchFamily="34" charset="0"/>
              </a:rPr>
              <a:pPr eaLnBrk="1" hangingPunct="1"/>
              <a:t>22</a:t>
            </a:fld>
            <a:endParaRPr lang="en-US"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This framework is known as the Five Productive Talk Moves </a:t>
            </a:r>
          </a:p>
          <a:p>
            <a:r>
              <a:rPr lang="en-AU" sz="1200" kern="1200" dirty="0" smtClean="0">
                <a:solidFill>
                  <a:schemeClr val="tx1"/>
                </a:solidFill>
                <a:effectLst/>
                <a:latin typeface="+mn-lt"/>
                <a:ea typeface="+mn-ea"/>
                <a:cs typeface="+mn-cs"/>
              </a:rPr>
              <a:t>The five moves are:</a:t>
            </a:r>
          </a:p>
          <a:p>
            <a:pPr marL="171450" indent="-171450">
              <a:buFont typeface="Arial" pitchFamily="34" charset="0"/>
              <a:buChar char="•"/>
            </a:pPr>
            <a:r>
              <a:rPr lang="en-AU" sz="1200" b="1" kern="1200" dirty="0" smtClean="0">
                <a:solidFill>
                  <a:schemeClr val="tx1"/>
                </a:solidFill>
                <a:effectLst/>
                <a:latin typeface="+mn-lt"/>
                <a:ea typeface="+mn-ea"/>
                <a:cs typeface="+mn-cs"/>
              </a:rPr>
              <a:t>Re-voicing</a:t>
            </a:r>
            <a:r>
              <a:rPr lang="en-AU" sz="1200" kern="1200" dirty="0" smtClean="0">
                <a:solidFill>
                  <a:schemeClr val="tx1"/>
                </a:solidFill>
                <a:effectLst/>
                <a:latin typeface="+mn-lt"/>
                <a:ea typeface="+mn-ea"/>
                <a:cs typeface="+mn-cs"/>
              </a:rPr>
              <a:t> – Teacher repeats some or all of what the student has said. Students verify what was said.</a:t>
            </a:r>
          </a:p>
          <a:p>
            <a:pPr marL="171450" indent="-171450">
              <a:buFont typeface="Arial" pitchFamily="34" charset="0"/>
              <a:buChar char="•"/>
            </a:pPr>
            <a:r>
              <a:rPr lang="en-AU" sz="1200" b="1" kern="1200" dirty="0" smtClean="0">
                <a:solidFill>
                  <a:schemeClr val="tx1"/>
                </a:solidFill>
                <a:effectLst/>
                <a:latin typeface="+mn-lt"/>
                <a:ea typeface="+mn-ea"/>
                <a:cs typeface="+mn-cs"/>
              </a:rPr>
              <a:t>Asking students to restate someone else’s reasoning</a:t>
            </a:r>
            <a:r>
              <a:rPr lang="en-AU" sz="1200" kern="1200" dirty="0" smtClean="0">
                <a:solidFill>
                  <a:schemeClr val="tx1"/>
                </a:solidFill>
                <a:effectLst/>
                <a:latin typeface="+mn-lt"/>
                <a:ea typeface="+mn-ea"/>
                <a:cs typeface="+mn-cs"/>
              </a:rPr>
              <a:t> – “Can you repeat what he just said in your own words?”</a:t>
            </a:r>
          </a:p>
          <a:p>
            <a:pPr marL="171450" indent="-171450">
              <a:buFont typeface="Arial" pitchFamily="34" charset="0"/>
              <a:buChar char="•"/>
            </a:pPr>
            <a:r>
              <a:rPr lang="en-AU" sz="1200" b="1" kern="1200" dirty="0" smtClean="0">
                <a:solidFill>
                  <a:schemeClr val="tx1"/>
                </a:solidFill>
                <a:effectLst/>
                <a:latin typeface="+mn-lt"/>
                <a:ea typeface="+mn-ea"/>
                <a:cs typeface="+mn-cs"/>
              </a:rPr>
              <a:t>Asking students to apply their own reasoning to someone else’s reasoning</a:t>
            </a:r>
            <a:r>
              <a:rPr lang="en-AU" sz="1200" kern="1200" dirty="0" smtClean="0">
                <a:solidFill>
                  <a:schemeClr val="tx1"/>
                </a:solidFill>
                <a:effectLst/>
                <a:latin typeface="+mn-lt"/>
                <a:ea typeface="+mn-ea"/>
                <a:cs typeface="+mn-cs"/>
              </a:rPr>
              <a:t> – “Do you agree or disagree and why?”</a:t>
            </a:r>
          </a:p>
          <a:p>
            <a:pPr marL="171450" indent="-171450">
              <a:buFont typeface="Arial" pitchFamily="34" charset="0"/>
              <a:buChar char="•"/>
            </a:pPr>
            <a:r>
              <a:rPr lang="en-AU" sz="1200" b="1" kern="1200" dirty="0" smtClean="0">
                <a:solidFill>
                  <a:schemeClr val="tx1"/>
                </a:solidFill>
                <a:effectLst/>
                <a:latin typeface="+mn-lt"/>
                <a:ea typeface="+mn-ea"/>
                <a:cs typeface="+mn-cs"/>
              </a:rPr>
              <a:t>Prompting students for further participation – </a:t>
            </a:r>
            <a:r>
              <a:rPr lang="en-AU" sz="1200" kern="1200" dirty="0" smtClean="0">
                <a:solidFill>
                  <a:schemeClr val="tx1"/>
                </a:solidFill>
                <a:effectLst/>
                <a:latin typeface="+mn-lt"/>
                <a:ea typeface="+mn-ea"/>
                <a:cs typeface="+mn-cs"/>
              </a:rPr>
              <a:t>“Would someone like to add on?”</a:t>
            </a:r>
          </a:p>
          <a:p>
            <a:pPr marL="171450" indent="-171450">
              <a:buFont typeface="Arial" pitchFamily="34" charset="0"/>
              <a:buChar char="•"/>
            </a:pPr>
            <a:r>
              <a:rPr lang="en-AU" sz="1200" b="1" kern="1200" dirty="0" smtClean="0">
                <a:solidFill>
                  <a:schemeClr val="tx1"/>
                </a:solidFill>
                <a:effectLst/>
                <a:latin typeface="+mn-lt"/>
                <a:ea typeface="+mn-ea"/>
                <a:cs typeface="+mn-cs"/>
              </a:rPr>
              <a:t>Using wait time </a:t>
            </a:r>
            <a:r>
              <a:rPr lang="en-AU" sz="1200" kern="1200" dirty="0" smtClean="0">
                <a:solidFill>
                  <a:schemeClr val="tx1"/>
                </a:solidFill>
                <a:effectLst/>
                <a:latin typeface="+mn-lt"/>
                <a:ea typeface="+mn-ea"/>
                <a:cs typeface="+mn-cs"/>
              </a:rPr>
              <a:t>(10 seconds)</a:t>
            </a:r>
          </a:p>
          <a:p>
            <a:pPr marL="0" indent="0">
              <a:buFont typeface="Arial" pitchFamily="34" charset="0"/>
              <a:buNone/>
            </a:pPr>
            <a:r>
              <a:rPr lang="en-AU" sz="1200" kern="1200" dirty="0" smtClean="0">
                <a:solidFill>
                  <a:schemeClr val="tx1"/>
                </a:solidFill>
                <a:effectLst/>
                <a:latin typeface="+mn-lt"/>
                <a:ea typeface="+mn-ea"/>
                <a:cs typeface="+mn-cs"/>
              </a:rPr>
              <a:t>Dialogue requires a climate where it is safe for learners both adult and student to come up with ideas which may be incomplete</a:t>
            </a:r>
            <a:r>
              <a:rPr lang="en-AU" sz="1200" kern="1200" baseline="0" dirty="0" smtClean="0">
                <a:solidFill>
                  <a:schemeClr val="tx1"/>
                </a:solidFill>
                <a:effectLst/>
                <a:latin typeface="+mn-lt"/>
                <a:ea typeface="+mn-ea"/>
                <a:cs typeface="+mn-cs"/>
              </a:rPr>
              <a:t> or way out, to think out loud, to explain their reasoning and illuminate their misconceptions and to explore their understandings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Though I first thought about the talk moves in the context of teaching math, I feel they are appropriate in all content area instruction and worth adding to your inventory of phrases and expressions you use to elicit responses from students.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With talk moves students have a chance to be engaged</a:t>
            </a:r>
            <a:r>
              <a:rPr lang="en-AU" sz="1200" kern="1200" baseline="0" dirty="0" smtClean="0">
                <a:solidFill>
                  <a:schemeClr val="tx1"/>
                </a:solidFill>
                <a:effectLst/>
                <a:latin typeface="+mn-lt"/>
                <a:ea typeface="+mn-ea"/>
                <a:cs typeface="+mn-cs"/>
              </a:rPr>
              <a:t> in sustained reasoning. </a:t>
            </a:r>
          </a:p>
          <a:p>
            <a:r>
              <a:rPr lang="en-AU" sz="1200" kern="1200" baseline="0" dirty="0" smtClean="0">
                <a:solidFill>
                  <a:schemeClr val="tx1"/>
                </a:solidFill>
                <a:effectLst/>
                <a:latin typeface="+mn-lt"/>
                <a:ea typeface="+mn-ea"/>
                <a:cs typeface="+mn-cs"/>
              </a:rPr>
              <a:t>The teacher’s role is to guide and facilitate-but does not focus on providing answers directly. </a:t>
            </a:r>
          </a:p>
          <a:p>
            <a:r>
              <a:rPr lang="en-AU" sz="1200" kern="1200" baseline="0" dirty="0" smtClean="0">
                <a:solidFill>
                  <a:schemeClr val="tx1"/>
                </a:solidFill>
                <a:effectLst/>
                <a:latin typeface="+mn-lt"/>
                <a:ea typeface="+mn-ea"/>
                <a:cs typeface="+mn-cs"/>
              </a:rPr>
              <a:t> Instead the focus is on the student’s mathematical thinking-which will lead to mathematical discoveries and conjecture of maths concepts that will be more deeply understood and remembered.</a:t>
            </a:r>
          </a:p>
          <a:p>
            <a:r>
              <a:rPr lang="en-AU" sz="1200" kern="1200" baseline="0" dirty="0" smtClean="0">
                <a:solidFill>
                  <a:schemeClr val="tx1"/>
                </a:solidFill>
                <a:effectLst/>
                <a:latin typeface="+mn-lt"/>
                <a:ea typeface="+mn-ea"/>
                <a:cs typeface="+mn-cs"/>
              </a:rPr>
              <a:t>What is so hard about increasing student discourse however are teacher habits, beliefs and pressures as well as student habits, beliefs and history</a:t>
            </a:r>
            <a:endParaRPr lang="en-AU" sz="1200" kern="1200" dirty="0" smtClean="0">
              <a:solidFill>
                <a:schemeClr val="tx1"/>
              </a:solidFill>
              <a:effectLst/>
              <a:latin typeface="+mn-lt"/>
              <a:ea typeface="+mn-ea"/>
              <a:cs typeface="+mn-cs"/>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0AE863E6-BFDC-412E-94D8-5242F585198A}" type="slidenum">
              <a:rPr lang="en-AU" smtClean="0"/>
              <a:t>23</a:t>
            </a:fld>
            <a:endParaRPr lang="en-AU"/>
          </a:p>
        </p:txBody>
      </p:sp>
    </p:spTree>
    <p:extLst>
      <p:ext uri="{BB962C8B-B14F-4D97-AF65-F5344CB8AC3E}">
        <p14:creationId xmlns:p14="http://schemas.microsoft.com/office/powerpoint/2010/main" val="2302758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Revoicing (asking the student to verify your interpretation and clarify his or her thoughts)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These are all familiar. Start thinking about talk moves from the point of view of “What do you do when someone says something and you don’t understand?” One of the most useful ones is the revoicing move.  It usually starts with …</a:t>
            </a:r>
            <a:r>
              <a:rPr lang="en-AU" sz="1200" kern="1200" dirty="0" err="1" smtClean="0">
                <a:solidFill>
                  <a:schemeClr val="tx1"/>
                </a:solidFill>
                <a:effectLst/>
                <a:latin typeface="+mn-lt"/>
                <a:ea typeface="+mn-ea"/>
                <a:cs typeface="+mn-cs"/>
              </a:rPr>
              <a:t>sooooooo</a:t>
            </a:r>
            <a:r>
              <a:rPr lang="en-AU" sz="1200" kern="1200" dirty="0" smtClean="0">
                <a:solidFill>
                  <a:schemeClr val="tx1"/>
                </a:solidFill>
                <a:effectLst/>
                <a:latin typeface="+mn-lt"/>
                <a:ea typeface="+mn-ea"/>
                <a:cs typeface="+mn-cs"/>
              </a:rPr>
              <a:t>?   Then they repeat something that the student has said. Then they ask the student “Is that right?”  That’s crucial.  It’s not just repeating what the student has said.  You repeat all the time when you are a teacher.</a:t>
            </a:r>
          </a:p>
          <a:p>
            <a:r>
              <a:rPr lang="en-AU" sz="1200" kern="1200" dirty="0" smtClean="0">
                <a:solidFill>
                  <a:schemeClr val="tx1"/>
                </a:solidFill>
                <a:effectLst/>
                <a:latin typeface="+mn-lt"/>
                <a:ea typeface="+mn-ea"/>
                <a:cs typeface="+mn-cs"/>
              </a:rPr>
              <a:t>Revoicing is actually a move that has a third part. They say something.  You say so….I infer that you are thinking this? Is that right?  Or “I infer that you are saying…..the same thing as she said?” “Is that right?” or “I think” or “I’m hearing you say that such and such….is that right?” </a:t>
            </a:r>
          </a:p>
          <a:p>
            <a:endParaRPr lang="en-AU" dirty="0" smtClean="0"/>
          </a:p>
          <a:p>
            <a:r>
              <a:rPr lang="en-AU" sz="1200" kern="1200" dirty="0" smtClean="0">
                <a:solidFill>
                  <a:schemeClr val="tx1"/>
                </a:solidFill>
                <a:effectLst/>
                <a:latin typeface="+mn-lt"/>
                <a:ea typeface="+mn-ea"/>
                <a:cs typeface="+mn-cs"/>
              </a:rPr>
              <a:t>Let’s look at the example called revoicing.</a:t>
            </a:r>
          </a:p>
          <a:p>
            <a:r>
              <a:rPr lang="en-AU" sz="1200" kern="1200" dirty="0" smtClean="0">
                <a:solidFill>
                  <a:schemeClr val="tx1"/>
                </a:solidFill>
                <a:effectLst/>
                <a:latin typeface="+mn-lt"/>
                <a:ea typeface="+mn-ea"/>
                <a:cs typeface="+mn-cs"/>
              </a:rPr>
              <a:t>Well, the teacher repeat part or all of what the student said and asks the student to verify whether her interpretation is correct.  So, here’s an example.  The student says……The teacher says so you’re saying that…..just checking with them.</a:t>
            </a:r>
          </a:p>
          <a:p>
            <a:r>
              <a:rPr lang="en-AU" sz="1200" kern="1200" dirty="0" smtClean="0">
                <a:solidFill>
                  <a:schemeClr val="tx1"/>
                </a:solidFill>
                <a:effectLst/>
                <a:latin typeface="+mn-lt"/>
                <a:ea typeface="+mn-ea"/>
                <a:cs typeface="+mn-cs"/>
              </a:rPr>
              <a:t>It’s a very simple move.  Well, you might look at that and say so what.  What does that do for teachers and for learners.  I’m going to give you three examples of three different ways this can be used.</a:t>
            </a:r>
          </a:p>
          <a:p>
            <a:r>
              <a:rPr lang="en-AU" sz="1200" kern="1200" dirty="0" smtClean="0">
                <a:solidFill>
                  <a:schemeClr val="tx1"/>
                </a:solidFill>
                <a:effectLst/>
                <a:latin typeface="+mn-lt"/>
                <a:ea typeface="+mn-ea"/>
                <a:cs typeface="+mn-cs"/>
              </a:rPr>
              <a:t>What?  This is where the kids say something and you think…what?  Head shake.  Pardon me?</a:t>
            </a:r>
          </a:p>
          <a:p>
            <a:r>
              <a:rPr lang="en-AU" sz="1200" kern="1200" dirty="0" smtClean="0">
                <a:solidFill>
                  <a:schemeClr val="tx1"/>
                </a:solidFill>
                <a:effectLst/>
                <a:latin typeface="+mn-lt"/>
                <a:ea typeface="+mn-ea"/>
                <a:cs typeface="+mn-cs"/>
              </a:rPr>
              <a:t>In my experience at least 50% of what students say in classrooms is unintelligible.  You can’t </a:t>
            </a:r>
            <a:r>
              <a:rPr lang="en-AU" sz="1200" kern="1200" dirty="0" err="1" smtClean="0">
                <a:solidFill>
                  <a:schemeClr val="tx1"/>
                </a:solidFill>
                <a:effectLst/>
                <a:latin typeface="+mn-lt"/>
                <a:ea typeface="+mn-ea"/>
                <a:cs typeface="+mn-cs"/>
              </a:rPr>
              <a:t>figureout</a:t>
            </a:r>
            <a:r>
              <a:rPr lang="en-AU" sz="1200" kern="1200" dirty="0" smtClean="0">
                <a:solidFill>
                  <a:schemeClr val="tx1"/>
                </a:solidFill>
                <a:effectLst/>
                <a:latin typeface="+mn-lt"/>
                <a:ea typeface="+mn-ea"/>
                <a:cs typeface="+mn-cs"/>
              </a:rPr>
              <a:t> what they mean.  Some teachers have argued that 50% is too low but nobody has ever said that it’s too high.</a:t>
            </a:r>
          </a:p>
          <a:p>
            <a:endParaRPr lang="en-AU" dirty="0" smtClean="0"/>
          </a:p>
          <a:p>
            <a:r>
              <a:rPr lang="en-AU" dirty="0" smtClean="0"/>
              <a:t>It is important to help students get better at saying what they are thinking in ways that can be understood.</a:t>
            </a:r>
          </a:p>
          <a:p>
            <a:r>
              <a:rPr lang="en-AU" dirty="0" smtClean="0"/>
              <a:t>Very</a:t>
            </a:r>
            <a:r>
              <a:rPr lang="en-AU" baseline="0" dirty="0" smtClean="0"/>
              <a:t> often, students say things that are difficult to understand.</a:t>
            </a:r>
          </a:p>
          <a:p>
            <a:r>
              <a:rPr lang="en-AU" baseline="0" dirty="0" smtClean="0"/>
              <a:t>So we need to provide supports for them to express their thoughts and to use mathematical language.</a:t>
            </a:r>
          </a:p>
          <a:p>
            <a:r>
              <a:rPr lang="en-AU" baseline="0" dirty="0" smtClean="0"/>
              <a:t>Press for reasoning…ask students to explain their reasoning.</a:t>
            </a:r>
          </a:p>
          <a:p>
            <a:r>
              <a:rPr lang="en-AU" baseline="0" dirty="0" smtClean="0"/>
              <a:t>All students must get used to explaining why they say what they say.</a:t>
            </a:r>
          </a:p>
          <a:p>
            <a:r>
              <a:rPr lang="en-AU" baseline="0" dirty="0" smtClean="0"/>
              <a:t>Why do you say that?  What convinced you that was the answer?</a:t>
            </a:r>
          </a:p>
          <a:p>
            <a:r>
              <a:rPr lang="en-AU" baseline="0" dirty="0" smtClean="0"/>
              <a:t>What makes you think that?</a:t>
            </a:r>
          </a:p>
          <a:p>
            <a:r>
              <a:rPr lang="en-AU" baseline="0" dirty="0" smtClean="0"/>
              <a:t>How did you get that answer?</a:t>
            </a:r>
          </a:p>
          <a:p>
            <a:endParaRPr lang="en-AU" dirty="0" smtClean="0"/>
          </a:p>
          <a:p>
            <a:r>
              <a:rPr lang="en-AU" dirty="0" smtClean="0"/>
              <a:t>This talk allows teachers</a:t>
            </a:r>
            <a:r>
              <a:rPr lang="en-AU" baseline="0" dirty="0" smtClean="0"/>
              <a:t> to interact with a student who is unclear.</a:t>
            </a:r>
          </a:p>
          <a:p>
            <a:r>
              <a:rPr lang="en-AU" baseline="0" dirty="0" smtClean="0"/>
              <a:t>The teachers tries to repeat some or all of what the student has said.</a:t>
            </a:r>
          </a:p>
          <a:p>
            <a:r>
              <a:rPr lang="en-AU" baseline="0" dirty="0" smtClean="0"/>
              <a:t>Then the teacher asks the student to respond and verify whether or not the revoicing is correct.</a:t>
            </a:r>
          </a:p>
          <a:p>
            <a:r>
              <a:rPr lang="en-AU" baseline="0" dirty="0" smtClean="0"/>
              <a:t>You will need to repeat or rephrase but then also ask the student if this is the correct interpretation of what he or she was trying to say.</a:t>
            </a:r>
          </a:p>
          <a:p>
            <a:r>
              <a:rPr lang="en-AU" baseline="0" dirty="0" smtClean="0"/>
              <a:t>Few students will improve if teachers only call on the clear students.</a:t>
            </a:r>
          </a:p>
          <a:p>
            <a:r>
              <a:rPr lang="en-AU" baseline="0" dirty="0" smtClean="0"/>
              <a:t>This move can also be effective when the teacher understands what a student has said but is not sure that the other students in the class understand.</a:t>
            </a:r>
          </a:p>
        </p:txBody>
      </p:sp>
      <p:sp>
        <p:nvSpPr>
          <p:cNvPr id="4" name="Slide Number Placeholder 3"/>
          <p:cNvSpPr>
            <a:spLocks noGrp="1"/>
          </p:cNvSpPr>
          <p:nvPr>
            <p:ph type="sldNum" sz="quarter" idx="10"/>
          </p:nvPr>
        </p:nvSpPr>
        <p:spPr/>
        <p:txBody>
          <a:bodyPr/>
          <a:lstStyle/>
          <a:p>
            <a:fld id="{9CA72463-E27F-4591-9EC2-AC228B5E3358}" type="slidenum">
              <a:rPr lang="en-AU" smtClean="0"/>
              <a:t>24</a:t>
            </a:fld>
            <a:endParaRPr lang="en-AU"/>
          </a:p>
        </p:txBody>
      </p:sp>
    </p:spTree>
    <p:extLst>
      <p:ext uri="{BB962C8B-B14F-4D97-AF65-F5344CB8AC3E}">
        <p14:creationId xmlns:p14="http://schemas.microsoft.com/office/powerpoint/2010/main" val="3767889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AA4F95EA-B06E-9740-A703-5A5A99068475}" type="slidenum">
              <a:rPr lang="en-US">
                <a:solidFill>
                  <a:prstClr val="black"/>
                </a:solidFill>
              </a:rPr>
              <a:pPr/>
              <a:t>25</a:t>
            </a:fld>
            <a:endParaRPr lang="en-US">
              <a:solidFill>
                <a:prstClr val="black"/>
              </a:solidFill>
            </a:endParaRPr>
          </a:p>
        </p:txBody>
      </p:sp>
      <p:sp>
        <p:nvSpPr>
          <p:cNvPr id="132099" name="Rectangle 2"/>
          <p:cNvSpPr>
            <a:spLocks noGrp="1" noRot="1" noChangeAspect="1" noChangeArrowheads="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AU" sz="1200" dirty="0" smtClean="0">
                <a:solidFill>
                  <a:srgbClr val="FFFFFF"/>
                </a:solidFill>
                <a:latin typeface="Optima" charset="0"/>
              </a:rPr>
              <a:t>So, here’s an example.  The student says……The teacher says so you’re saying that…..just checking with them.</a:t>
            </a:r>
            <a:endParaRPr lang="en-GB" sz="1200" dirty="0" smtClean="0">
              <a:solidFill>
                <a:srgbClr val="FFFFFF"/>
              </a:solidFill>
              <a:latin typeface="Optima" charset="0"/>
            </a:endParaRPr>
          </a:p>
          <a:p>
            <a:pPr eaLnBrk="1" hangingPunct="1"/>
            <a:r>
              <a:rPr lang="en-GB" sz="1200" dirty="0" smtClean="0">
                <a:solidFill>
                  <a:srgbClr val="FFFFFF"/>
                </a:solidFill>
                <a:latin typeface="Optima" charset="0"/>
              </a:rPr>
              <a:t>OBSTACLE:  Often a student says something that is completely unclear.</a:t>
            </a:r>
            <a:r>
              <a:rPr lang="en-GB" sz="1400" b="1" i="1" dirty="0" smtClean="0">
                <a:solidFill>
                  <a:srgbClr val="FFFFFF"/>
                </a:solidFill>
                <a:latin typeface="Optima" charset="0"/>
              </a:rPr>
              <a:t> </a:t>
            </a:r>
            <a:r>
              <a:rPr lang="en-GB" sz="1200" dirty="0" smtClean="0">
                <a:solidFill>
                  <a:srgbClr val="FFFFFF"/>
                </a:solidFill>
                <a:latin typeface="Optima" charset="0"/>
              </a:rPr>
              <a:t>Very often.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FFFF"/>
                </a:solidFill>
                <a:effectLst/>
                <a:uLnTx/>
                <a:uFillTx/>
                <a:latin typeface="Optima" charset="0"/>
                <a:ea typeface="+mn-ea"/>
                <a:cs typeface="+mn-cs"/>
              </a:rPr>
              <a:t>Many teachers feel uncomfortable asking the student to clarify, because they don't want to put the student on the spot.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1" u="none" strike="noStrike" kern="0" cap="none" spc="0" normalizeH="0" baseline="0" noProof="0" dirty="0" smtClean="0">
                <a:ln>
                  <a:noFill/>
                </a:ln>
                <a:solidFill>
                  <a:srgbClr val="FFFFFF"/>
                </a:solidFill>
                <a:effectLst/>
                <a:uLnTx/>
                <a:uFillTx/>
                <a:latin typeface="Optima" charset="0"/>
                <a:ea typeface="+mn-ea"/>
                <a:cs typeface="+mn-cs"/>
              </a:rPr>
              <a:t>This is where the kids say something and you think…what?  Head shake.  Pardon 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1" u="none" strike="noStrike" kern="0" cap="none" spc="0" normalizeH="0" baseline="0" noProof="0" dirty="0" smtClean="0">
                <a:ln>
                  <a:noFill/>
                </a:ln>
                <a:solidFill>
                  <a:srgbClr val="FFFFFF"/>
                </a:solidFill>
                <a:effectLst/>
                <a:uLnTx/>
                <a:uFillTx/>
                <a:latin typeface="Optima" charset="0"/>
                <a:ea typeface="+mn-ea"/>
                <a:cs typeface="+mn-cs"/>
              </a:rPr>
              <a:t>In my experience at least 50% of what students say in classrooms is unintelligible.  You can’t figure out what they mean.  Some teachers have argued that 50% is too low but nobody has ever said that it’s too high.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1" u="none" strike="noStrike" kern="0" cap="none" spc="0" normalizeH="0" baseline="0" noProof="0" dirty="0" smtClean="0">
                <a:ln>
                  <a:noFill/>
                </a:ln>
                <a:solidFill>
                  <a:srgbClr val="FFFFFF"/>
                </a:solidFill>
                <a:effectLst/>
                <a:uLnTx/>
                <a:uFillTx/>
                <a:latin typeface="Optima" charset="0"/>
                <a:ea typeface="+mn-ea"/>
                <a:cs typeface="+mn-cs"/>
              </a:rPr>
              <a:t>It is important to help students get better at saying what they are thinking in ways that can be understood.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1" u="none" strike="noStrike" kern="0" cap="none" spc="0" normalizeH="0" baseline="0" noProof="0" dirty="0" smtClean="0">
                <a:ln>
                  <a:noFill/>
                </a:ln>
                <a:solidFill>
                  <a:srgbClr val="FFFFFF"/>
                </a:solidFill>
                <a:effectLst/>
                <a:uLnTx/>
                <a:uFillTx/>
                <a:latin typeface="Optima" charset="0"/>
                <a:ea typeface="+mn-ea"/>
                <a:cs typeface="+mn-cs"/>
              </a:rPr>
              <a:t>Very often, students say things that are difficult to understand.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1" u="none" strike="noStrike" kern="0" cap="none" spc="0" normalizeH="0" baseline="0" noProof="0" dirty="0" smtClean="0">
                <a:ln>
                  <a:noFill/>
                </a:ln>
                <a:solidFill>
                  <a:srgbClr val="FFFFFF"/>
                </a:solidFill>
                <a:effectLst/>
                <a:uLnTx/>
                <a:uFillTx/>
                <a:latin typeface="Optima" charset="0"/>
                <a:ea typeface="+mn-ea"/>
                <a:cs typeface="+mn-cs"/>
              </a:rPr>
              <a:t>So we need to provide supports for them to express their thoughts and to use mathematical language.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1" u="none" strike="noStrike" kern="0" cap="none" spc="0" normalizeH="0" baseline="0" noProof="0" dirty="0" smtClean="0">
                <a:ln>
                  <a:noFill/>
                </a:ln>
                <a:solidFill>
                  <a:srgbClr val="FFFFFF"/>
                </a:solidFill>
                <a:effectLst/>
                <a:uLnTx/>
                <a:uFillTx/>
                <a:latin typeface="Optima" charset="0"/>
                <a:ea typeface="+mn-ea"/>
                <a:cs typeface="+mn-cs"/>
              </a:rPr>
              <a:t>Press for reasoning…ask students to explain their reasoning.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1" u="none" strike="noStrike" kern="0" cap="none" spc="0" normalizeH="0" baseline="0" noProof="0" dirty="0" smtClean="0">
              <a:ln>
                <a:noFill/>
              </a:ln>
              <a:solidFill>
                <a:srgbClr val="FFFFFF"/>
              </a:solidFill>
              <a:effectLst/>
              <a:uLnTx/>
              <a:uFillTx/>
              <a:latin typeface="Optima" charset="0"/>
              <a:ea typeface="+mn-ea"/>
              <a:cs typeface="+mn-cs"/>
            </a:endParaRPr>
          </a:p>
          <a:p>
            <a:pPr eaLnBrk="1" hangingPunct="1"/>
            <a:r>
              <a:rPr lang="en-GB" sz="1200" dirty="0" smtClean="0">
                <a:solidFill>
                  <a:srgbClr val="FFFFFF"/>
                </a:solidFill>
                <a:latin typeface="Optima" charset="0"/>
              </a:rPr>
              <a:t/>
            </a:r>
            <a:br>
              <a:rPr lang="en-GB" sz="1200" dirty="0" smtClean="0">
                <a:solidFill>
                  <a:srgbClr val="FFFFFF"/>
                </a:solidFill>
                <a:latin typeface="Optima" charset="0"/>
              </a:rPr>
            </a:br>
            <a:r>
              <a:rPr lang="en-GB" sz="1200" dirty="0" smtClean="0">
                <a:solidFill>
                  <a:srgbClr val="FFFFFF"/>
                </a:solidFill>
                <a:latin typeface="Optima" charset="0"/>
              </a:rPr>
              <a:t>Some teachers don't want to look like an idiot if they still can't understand the student after the student tries to clarify.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FFFFFF"/>
                </a:solidFill>
                <a:latin typeface="Optima" charset="0"/>
              </a:rPr>
              <a:t>So they just move on… and lose the chance for formative assessment.</a:t>
            </a:r>
            <a:endParaRPr lang="en-US" sz="1200" dirty="0" smtClean="0">
              <a:solidFill>
                <a:srgbClr val="FFFFFF"/>
              </a:solidFill>
              <a:latin typeface="Optima"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0" cap="none" spc="0" normalizeH="0" baseline="0" noProof="0" dirty="0" err="1" smtClean="0">
                <a:ln>
                  <a:noFill/>
                </a:ln>
                <a:solidFill>
                  <a:srgbClr val="FFFFFF"/>
                </a:solidFill>
                <a:effectLst/>
                <a:uLnTx/>
                <a:uFillTx/>
                <a:latin typeface="Optima" charset="0"/>
                <a:ea typeface="+mn-ea"/>
                <a:cs typeface="+mn-cs"/>
              </a:rPr>
              <a:t>Revoicing</a:t>
            </a:r>
            <a:r>
              <a:rPr kumimoji="0" lang="en-GB" sz="1200" b="0" i="0" u="none" strike="noStrike" kern="0" cap="none" spc="0" normalizeH="0" baseline="0" noProof="0" dirty="0" smtClean="0">
                <a:ln>
                  <a:noFill/>
                </a:ln>
                <a:solidFill>
                  <a:srgbClr val="FFFFFF"/>
                </a:solidFill>
                <a:effectLst/>
                <a:uLnTx/>
                <a:uFillTx/>
                <a:latin typeface="Optima" charset="0"/>
                <a:ea typeface="+mn-ea"/>
                <a:cs typeface="+mn-cs"/>
              </a:rPr>
              <a:t> gives a way to deal with this.</a:t>
            </a:r>
            <a:endParaRPr kumimoji="0" lang="en-GB" sz="1400" b="1" i="1" u="none" strike="noStrike" kern="0" cap="none" spc="0" normalizeH="0" baseline="0" noProof="0" dirty="0" smtClean="0">
              <a:ln>
                <a:noFill/>
              </a:ln>
              <a:solidFill>
                <a:srgbClr val="FFFFFF"/>
              </a:solidFill>
              <a:effectLst/>
              <a:uLnTx/>
              <a:uFillTx/>
              <a:latin typeface="Optima" charset="0"/>
              <a:ea typeface="+mn-ea"/>
              <a:cs typeface="+mn-cs"/>
            </a:endParaRPr>
          </a:p>
          <a:p>
            <a:pPr eaLnBrk="1" hangingPunct="1"/>
            <a:endParaRPr lang="en-US" dirty="0">
              <a:solidFill>
                <a:schemeClr val="tx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teacher is confused about</a:t>
            </a:r>
            <a:r>
              <a:rPr lang="en-AU" baseline="0" dirty="0" smtClean="0"/>
              <a:t> the student’s comments and asks the question back of the student to see if her understanding is correct.</a:t>
            </a:r>
          </a:p>
          <a:p>
            <a:r>
              <a:rPr lang="en-AU" baseline="0" dirty="0" smtClean="0"/>
              <a:t>This gives the student a chance to clarify.</a:t>
            </a:r>
          </a:p>
          <a:p>
            <a:r>
              <a:rPr lang="en-AU" baseline="0" dirty="0" smtClean="0"/>
              <a:t>This also gives the teacher a chance to see if the student has a misconception or an understanding of the concept.</a:t>
            </a:r>
          </a:p>
          <a:p>
            <a:r>
              <a:rPr lang="en-AU" baseline="0" dirty="0" smtClean="0"/>
              <a:t>When students talk about mathematics it’s often difficult to understand what they say.</a:t>
            </a:r>
          </a:p>
          <a:p>
            <a:r>
              <a:rPr lang="en-AU" baseline="0" dirty="0" smtClean="0"/>
              <a:t>Even if their reasoning is  sound, it may not appear sound when they try to put their thoughts into words.</a:t>
            </a:r>
          </a:p>
          <a:p>
            <a:r>
              <a:rPr lang="en-AU" baseline="0" dirty="0" smtClean="0"/>
              <a:t>Sometimes it’s impossible to ell whether what they have said makes sense at all.</a:t>
            </a:r>
          </a:p>
          <a:p>
            <a:r>
              <a:rPr lang="en-AU" baseline="0" dirty="0" smtClean="0"/>
              <a:t>And if you as the teacher have trouble understanding it, there’s not much hope that the student’s classmates will do any better.</a:t>
            </a:r>
          </a:p>
          <a:p>
            <a:r>
              <a:rPr lang="en-AU" baseline="0" dirty="0" smtClean="0"/>
              <a:t>Yet given your goal is to improve the mathematical thinking and reasoning of all students, you cannot give up on an especially unclear student.</a:t>
            </a:r>
          </a:p>
          <a:p>
            <a:r>
              <a:rPr lang="en-AU" baseline="0" dirty="0" smtClean="0"/>
              <a:t>If the only students whose contributions are taken seriously are those who are easy to understand, few students will ever improve.</a:t>
            </a:r>
          </a:p>
          <a:p>
            <a:r>
              <a:rPr lang="en-AU" baseline="0" dirty="0" smtClean="0"/>
              <a:t>Deep thinking and powerful reasoning do not always correlate with clear verbal expression.</a:t>
            </a:r>
          </a:p>
          <a:p>
            <a:r>
              <a:rPr lang="en-AU" baseline="0" dirty="0" smtClean="0"/>
              <a:t>While revoicing  is useful as in situations like Philip, it’s also an effective move when you understand what a student has said but aren’t sure that the others in the class understand.  Revoicing can make one student’s idea available to others, give them time to hear it, position a student’s claim with respect to a previous student’s claim in order to create the basis for an ongoing discussion, or focus on a change that has occurred in the discussion.</a:t>
            </a:r>
          </a:p>
          <a:p>
            <a:r>
              <a:rPr lang="en-AU" baseline="0" dirty="0" smtClean="0"/>
              <a:t>Revoicing provides more thinking space and can help all students track what is going on mathematically.</a:t>
            </a:r>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26</a:t>
            </a:fld>
            <a:endParaRPr lang="en-AU"/>
          </a:p>
        </p:txBody>
      </p:sp>
    </p:spTree>
    <p:extLst>
      <p:ext uri="{BB962C8B-B14F-4D97-AF65-F5344CB8AC3E}">
        <p14:creationId xmlns:p14="http://schemas.microsoft.com/office/powerpoint/2010/main" val="2375197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You see students who no one has ever struggled to get them to say clearly what they mean and has said ok we are going to take the time that it takes until I understand you</a:t>
            </a:r>
          </a:p>
          <a:p>
            <a:r>
              <a:rPr lang="en-AU" sz="1200" kern="1200" dirty="0" smtClean="0">
                <a:solidFill>
                  <a:schemeClr val="tx1"/>
                </a:solidFill>
                <a:effectLst/>
                <a:latin typeface="+mn-lt"/>
                <a:ea typeface="+mn-ea"/>
                <a:cs typeface="+mn-cs"/>
              </a:rPr>
              <a:t>When that student is given a chance to follow up.</a:t>
            </a:r>
          </a:p>
          <a:p>
            <a:r>
              <a:rPr lang="en-AU" sz="1200" kern="1200" dirty="0" smtClean="0">
                <a:solidFill>
                  <a:schemeClr val="tx1"/>
                </a:solidFill>
                <a:effectLst/>
                <a:latin typeface="+mn-lt"/>
                <a:ea typeface="+mn-ea"/>
                <a:cs typeface="+mn-cs"/>
              </a:rPr>
              <a:t>That student is more a legitimate participant in the intellectual conversation in the classroom.</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Ok, so here’s another example.</a:t>
            </a:r>
          </a:p>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27</a:t>
            </a:fld>
            <a:endParaRPr lang="en-AU"/>
          </a:p>
        </p:txBody>
      </p:sp>
    </p:spTree>
    <p:extLst>
      <p:ext uri="{BB962C8B-B14F-4D97-AF65-F5344CB8AC3E}">
        <p14:creationId xmlns:p14="http://schemas.microsoft.com/office/powerpoint/2010/main" val="660117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This is a very different example.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Here the teacher does not have a problem understanding.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She has understood what the student has said.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And she wants to use it because it’s great.</a:t>
            </a:r>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28</a:t>
            </a:fld>
            <a:endParaRPr lang="en-AU"/>
          </a:p>
        </p:txBody>
      </p:sp>
    </p:spTree>
    <p:extLst>
      <p:ext uri="{BB962C8B-B14F-4D97-AF65-F5344CB8AC3E}">
        <p14:creationId xmlns:p14="http://schemas.microsoft.com/office/powerpoint/2010/main" val="1295395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A72463-E27F-4591-9EC2-AC228B5E3358}" type="slidenum">
              <a:rPr lang="en-AU" smtClean="0"/>
              <a:t>29</a:t>
            </a:fld>
            <a:endParaRPr lang="en-AU"/>
          </a:p>
        </p:txBody>
      </p:sp>
    </p:spTree>
    <p:extLst>
      <p:ext uri="{BB962C8B-B14F-4D97-AF65-F5344CB8AC3E}">
        <p14:creationId xmlns:p14="http://schemas.microsoft.com/office/powerpoint/2010/main" val="4232839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A72463-E27F-4591-9EC2-AC228B5E3358}" type="slidenum">
              <a:rPr lang="en-AU" smtClean="0"/>
              <a:t>3</a:t>
            </a:fld>
            <a:endParaRPr lang="en-AU"/>
          </a:p>
        </p:txBody>
      </p:sp>
    </p:spTree>
    <p:extLst>
      <p:ext uri="{BB962C8B-B14F-4D97-AF65-F5344CB8AC3E}">
        <p14:creationId xmlns:p14="http://schemas.microsoft.com/office/powerpoint/2010/main" val="1359129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And she starts writing it up on the board.  Using it as an example.</a:t>
            </a:r>
          </a:p>
          <a:p>
            <a:r>
              <a:rPr lang="en-AU" sz="1200" kern="1200" dirty="0" smtClean="0">
                <a:solidFill>
                  <a:schemeClr val="tx1"/>
                </a:solidFill>
                <a:effectLst/>
                <a:latin typeface="+mn-lt"/>
                <a:ea typeface="+mn-ea"/>
                <a:cs typeface="+mn-cs"/>
              </a:rPr>
              <a:t>But’s she’s asking it as a question.  She’s asking …is that what you meant?</a:t>
            </a:r>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30</a:t>
            </a:fld>
            <a:endParaRPr lang="en-AU"/>
          </a:p>
        </p:txBody>
      </p:sp>
    </p:spTree>
    <p:extLst>
      <p:ext uri="{BB962C8B-B14F-4D97-AF65-F5344CB8AC3E}">
        <p14:creationId xmlns:p14="http://schemas.microsoft.com/office/powerpoint/2010/main" val="3625355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What’s happening</a:t>
            </a:r>
            <a:r>
              <a:rPr lang="en-AU" baseline="0" dirty="0" smtClean="0"/>
              <a:t> here?  The teacher is using these students work  to ensure a more coherent lesson.</a:t>
            </a:r>
          </a:p>
          <a:p>
            <a:r>
              <a:rPr lang="en-AU" baseline="0" dirty="0" smtClean="0"/>
              <a:t>All the students get a chance to hear a clear version of the reasoning of their peers.</a:t>
            </a:r>
          </a:p>
          <a:p>
            <a:r>
              <a:rPr lang="en-AU" sz="1200" kern="1200" dirty="0" smtClean="0">
                <a:solidFill>
                  <a:schemeClr val="tx1"/>
                </a:solidFill>
                <a:effectLst/>
                <a:latin typeface="+mn-lt"/>
                <a:ea typeface="+mn-ea"/>
                <a:cs typeface="+mn-cs"/>
              </a:rPr>
              <a:t>By rebroadcasting it she’s making it really evident that this is important.</a:t>
            </a:r>
          </a:p>
          <a:p>
            <a:r>
              <a:rPr lang="en-AU" sz="1200" kern="1200" dirty="0" smtClean="0">
                <a:solidFill>
                  <a:schemeClr val="tx1"/>
                </a:solidFill>
                <a:effectLst/>
                <a:latin typeface="+mn-lt"/>
                <a:ea typeface="+mn-ea"/>
                <a:cs typeface="+mn-cs"/>
              </a:rPr>
              <a:t>Everyone can hear this.  The original student…..</a:t>
            </a:r>
          </a:p>
          <a:p>
            <a:r>
              <a:rPr lang="en-AU" sz="1200" kern="1200" dirty="0" smtClean="0">
                <a:solidFill>
                  <a:schemeClr val="tx1"/>
                </a:solidFill>
                <a:effectLst/>
                <a:latin typeface="+mn-lt"/>
                <a:ea typeface="+mn-ea"/>
                <a:cs typeface="+mn-cs"/>
              </a:rPr>
              <a:t>Gets the chance</a:t>
            </a:r>
            <a:r>
              <a:rPr lang="en-AU" sz="1200" kern="1200" baseline="0" dirty="0" smtClean="0">
                <a:solidFill>
                  <a:schemeClr val="tx1"/>
                </a:solidFill>
                <a:effectLst/>
                <a:latin typeface="+mn-lt"/>
                <a:ea typeface="+mn-ea"/>
                <a:cs typeface="+mn-cs"/>
              </a:rPr>
              <a:t> to expand on their ideas in public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31</a:t>
            </a:fld>
            <a:endParaRPr lang="en-AU"/>
          </a:p>
        </p:txBody>
      </p:sp>
    </p:spTree>
    <p:extLst>
      <p:ext uri="{BB962C8B-B14F-4D97-AF65-F5344CB8AC3E}">
        <p14:creationId xmlns:p14="http://schemas.microsoft.com/office/powerpoint/2010/main" val="3573808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A72463-E27F-4591-9EC2-AC228B5E3358}" type="slidenum">
              <a:rPr lang="en-AU" smtClean="0"/>
              <a:t>32</a:t>
            </a:fld>
            <a:endParaRPr lang="en-AU"/>
          </a:p>
        </p:txBody>
      </p:sp>
    </p:spTree>
    <p:extLst>
      <p:ext uri="{BB962C8B-B14F-4D97-AF65-F5344CB8AC3E}">
        <p14:creationId xmlns:p14="http://schemas.microsoft.com/office/powerpoint/2010/main" val="690703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smtClean="0"/>
              <a:t>Same move, different function</a:t>
            </a:r>
          </a:p>
          <a:p>
            <a:endParaRPr lang="en-AU" b="0" dirty="0" smtClean="0"/>
          </a:p>
          <a:p>
            <a:r>
              <a:rPr lang="en-AU" sz="1200" b="0" kern="1200" dirty="0" smtClean="0">
                <a:solidFill>
                  <a:schemeClr val="tx1"/>
                </a:solidFill>
                <a:effectLst/>
                <a:latin typeface="+mn-lt"/>
                <a:ea typeface="+mn-ea"/>
                <a:cs typeface="+mn-cs"/>
              </a:rPr>
              <a:t>Teacher: So what you’re telling me is that the definition ….of the variable…is a very important…idea in mathematics?</a:t>
            </a:r>
          </a:p>
          <a:p>
            <a:r>
              <a:rPr lang="en-AU" sz="1200" b="0" kern="1200" dirty="0" smtClean="0">
                <a:solidFill>
                  <a:schemeClr val="tx1"/>
                </a:solidFill>
                <a:effectLst/>
                <a:latin typeface="+mn-lt"/>
                <a:ea typeface="+mn-ea"/>
                <a:cs typeface="+mn-cs"/>
              </a:rPr>
              <a:t>This is maths class and the teacher says : So  blah, blah, blah</a:t>
            </a:r>
          </a:p>
          <a:p>
            <a:endParaRPr lang="en-AU" sz="1200" b="0" kern="1200" dirty="0" smtClean="0">
              <a:solidFill>
                <a:schemeClr val="tx1"/>
              </a:solidFill>
              <a:effectLst/>
              <a:latin typeface="+mn-lt"/>
              <a:ea typeface="+mn-ea"/>
              <a:cs typeface="+mn-cs"/>
            </a:endParaRPr>
          </a:p>
          <a:p>
            <a:r>
              <a:rPr lang="en-AU" sz="1200" b="0" kern="1200" dirty="0" smtClean="0">
                <a:solidFill>
                  <a:schemeClr val="tx1"/>
                </a:solidFill>
                <a:effectLst/>
                <a:latin typeface="+mn-lt"/>
                <a:ea typeface="+mn-ea"/>
                <a:cs typeface="+mn-cs"/>
              </a:rPr>
              <a:t>Now that is not what the student said.</a:t>
            </a:r>
          </a:p>
          <a:p>
            <a:r>
              <a:rPr lang="en-AU" sz="1200" b="0" kern="1200" dirty="0" smtClean="0">
                <a:solidFill>
                  <a:schemeClr val="tx1"/>
                </a:solidFill>
                <a:effectLst/>
                <a:latin typeface="+mn-lt"/>
                <a:ea typeface="+mn-ea"/>
                <a:cs typeface="+mn-cs"/>
              </a:rPr>
              <a:t>They said something sort of </a:t>
            </a:r>
            <a:r>
              <a:rPr lang="en-AU" sz="1200" b="0" kern="1200" dirty="0" err="1" smtClean="0">
                <a:solidFill>
                  <a:schemeClr val="tx1"/>
                </a:solidFill>
                <a:effectLst/>
                <a:latin typeface="+mn-lt"/>
                <a:ea typeface="+mn-ea"/>
                <a:cs typeface="+mn-cs"/>
              </a:rPr>
              <a:t>ahhhhhh</a:t>
            </a:r>
            <a:r>
              <a:rPr lang="en-AU" sz="1200" b="0" kern="1200" dirty="0" smtClean="0">
                <a:solidFill>
                  <a:schemeClr val="tx1"/>
                </a:solidFill>
                <a:effectLst/>
                <a:latin typeface="+mn-lt"/>
                <a:ea typeface="+mn-ea"/>
                <a:cs typeface="+mn-cs"/>
              </a:rPr>
              <a:t> about the variable</a:t>
            </a:r>
          </a:p>
          <a:p>
            <a:endParaRPr lang="en-AU" sz="1200" b="0" kern="1200" dirty="0" smtClean="0">
              <a:solidFill>
                <a:schemeClr val="tx1"/>
              </a:solidFill>
              <a:effectLst/>
              <a:latin typeface="+mn-lt"/>
              <a:ea typeface="+mn-ea"/>
              <a:cs typeface="+mn-cs"/>
            </a:endParaRPr>
          </a:p>
          <a:p>
            <a:r>
              <a:rPr lang="en-AU" sz="1200" b="0" kern="1200" dirty="0" smtClean="0">
                <a:solidFill>
                  <a:schemeClr val="tx1"/>
                </a:solidFill>
                <a:effectLst/>
                <a:latin typeface="+mn-lt"/>
                <a:ea typeface="+mn-ea"/>
                <a:cs typeface="+mn-cs"/>
              </a:rPr>
              <a:t>The teacher has taken the opportunity to say so this is what the higher significance of your contribution is</a:t>
            </a:r>
          </a:p>
          <a:p>
            <a:endParaRPr lang="en-AU" b="0" dirty="0"/>
          </a:p>
        </p:txBody>
      </p:sp>
      <p:sp>
        <p:nvSpPr>
          <p:cNvPr id="4" name="Slide Number Placeholder 3"/>
          <p:cNvSpPr>
            <a:spLocks noGrp="1"/>
          </p:cNvSpPr>
          <p:nvPr>
            <p:ph type="sldNum" sz="quarter" idx="10"/>
          </p:nvPr>
        </p:nvSpPr>
        <p:spPr/>
        <p:txBody>
          <a:bodyPr/>
          <a:lstStyle/>
          <a:p>
            <a:fld id="{9CA72463-E27F-4591-9EC2-AC228B5E3358}" type="slidenum">
              <a:rPr lang="en-AU" smtClean="0"/>
              <a:t>33</a:t>
            </a:fld>
            <a:endParaRPr lang="en-AU"/>
          </a:p>
        </p:txBody>
      </p:sp>
    </p:spTree>
    <p:extLst>
      <p:ext uri="{BB962C8B-B14F-4D97-AF65-F5344CB8AC3E}">
        <p14:creationId xmlns:p14="http://schemas.microsoft.com/office/powerpoint/2010/main" val="2115105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And the teacher reframes it again</a:t>
            </a:r>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34</a:t>
            </a:fld>
            <a:endParaRPr lang="en-AU"/>
          </a:p>
        </p:txBody>
      </p:sp>
    </p:spTree>
    <p:extLst>
      <p:ext uri="{BB962C8B-B14F-4D97-AF65-F5344CB8AC3E}">
        <p14:creationId xmlns:p14="http://schemas.microsoft.com/office/powerpoint/2010/main" val="1677819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A72463-E27F-4591-9EC2-AC228B5E3358}" type="slidenum">
              <a:rPr lang="en-AU" smtClean="0"/>
              <a:t>35</a:t>
            </a:fld>
            <a:endParaRPr lang="en-AU"/>
          </a:p>
        </p:txBody>
      </p:sp>
    </p:spTree>
    <p:extLst>
      <p:ext uri="{BB962C8B-B14F-4D97-AF65-F5344CB8AC3E}">
        <p14:creationId xmlns:p14="http://schemas.microsoft.com/office/powerpoint/2010/main" val="1960995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36</a:t>
            </a:fld>
            <a:endParaRPr lang="en-AU"/>
          </a:p>
        </p:txBody>
      </p:sp>
    </p:spTree>
    <p:extLst>
      <p:ext uri="{BB962C8B-B14F-4D97-AF65-F5344CB8AC3E}">
        <p14:creationId xmlns:p14="http://schemas.microsoft.com/office/powerpoint/2010/main" val="21189163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student sort of gets credit for the fancier version.</a:t>
            </a:r>
          </a:p>
          <a:p>
            <a:r>
              <a:rPr lang="en-AU" sz="1200" kern="1200" dirty="0" smtClean="0">
                <a:solidFill>
                  <a:schemeClr val="tx1"/>
                </a:solidFill>
                <a:effectLst/>
                <a:latin typeface="+mn-lt"/>
                <a:ea typeface="+mn-ea"/>
                <a:cs typeface="+mn-cs"/>
              </a:rPr>
              <a:t>Yes, that is what I said.</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Over time as they share in that higher level of discussion about what they’ve said they begin to take it on.</a:t>
            </a:r>
          </a:p>
          <a:p>
            <a:r>
              <a:rPr lang="en-AU" sz="1200" kern="1200" dirty="0" smtClean="0">
                <a:solidFill>
                  <a:schemeClr val="tx1"/>
                </a:solidFill>
                <a:effectLst/>
                <a:latin typeface="+mn-lt"/>
                <a:ea typeface="+mn-ea"/>
                <a:cs typeface="+mn-cs"/>
              </a:rPr>
              <a:t>Ok, so when teachers start to use this revoicing move , again….so are you saying…</a:t>
            </a:r>
          </a:p>
          <a:p>
            <a:r>
              <a:rPr lang="en-AU" sz="1200" kern="1200" dirty="0" smtClean="0">
                <a:solidFill>
                  <a:schemeClr val="tx1"/>
                </a:solidFill>
                <a:effectLst/>
                <a:latin typeface="+mn-lt"/>
                <a:ea typeface="+mn-ea"/>
                <a:cs typeface="+mn-cs"/>
              </a:rPr>
              <a:t>Blah, blah, blah, blah…is that what you said?  It’s really pretty simple.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37</a:t>
            </a:fld>
            <a:endParaRPr lang="en-AU"/>
          </a:p>
        </p:txBody>
      </p:sp>
    </p:spTree>
    <p:extLst>
      <p:ext uri="{BB962C8B-B14F-4D97-AF65-F5344CB8AC3E}">
        <p14:creationId xmlns:p14="http://schemas.microsoft.com/office/powerpoint/2010/main" val="18564117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Time</a:t>
            </a:r>
            <a:r>
              <a:rPr lang="en-AU" baseline="0" dirty="0" smtClean="0"/>
              <a:t> to think: </a:t>
            </a:r>
            <a:r>
              <a:rPr lang="en-AU" sz="1200" kern="1200" dirty="0" smtClean="0">
                <a:solidFill>
                  <a:schemeClr val="tx1"/>
                </a:solidFill>
                <a:effectLst/>
                <a:latin typeface="+mn-lt"/>
                <a:ea typeface="+mn-ea"/>
                <a:cs typeface="+mn-cs"/>
              </a:rPr>
              <a:t>This is huge.  When you are having a discussion and we are saying things…I don’t know about you…but I’m </a:t>
            </a:r>
            <a:r>
              <a:rPr lang="en-AU" sz="1200" kern="1200" dirty="0" err="1" smtClean="0">
                <a:solidFill>
                  <a:schemeClr val="tx1"/>
                </a:solidFill>
                <a:effectLst/>
                <a:latin typeface="+mn-lt"/>
                <a:ea typeface="+mn-ea"/>
                <a:cs typeface="+mn-cs"/>
              </a:rPr>
              <a:t>thinking..I’m</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lost..you’re</a:t>
            </a:r>
            <a:r>
              <a:rPr lang="en-AU" sz="1200" kern="1200" dirty="0" smtClean="0">
                <a:solidFill>
                  <a:schemeClr val="tx1"/>
                </a:solidFill>
                <a:effectLst/>
                <a:latin typeface="+mn-lt"/>
                <a:ea typeface="+mn-ea"/>
                <a:cs typeface="+mn-cs"/>
              </a:rPr>
              <a:t> going too </a:t>
            </a:r>
            <a:r>
              <a:rPr lang="en-AU" sz="1200" kern="1200" dirty="0" err="1" smtClean="0">
                <a:solidFill>
                  <a:schemeClr val="tx1"/>
                </a:solidFill>
                <a:effectLst/>
                <a:latin typeface="+mn-lt"/>
                <a:ea typeface="+mn-ea"/>
                <a:cs typeface="+mn-cs"/>
              </a:rPr>
              <a:t>fast..I</a:t>
            </a:r>
            <a:r>
              <a:rPr lang="en-AU" sz="1200" kern="1200" dirty="0" smtClean="0">
                <a:solidFill>
                  <a:schemeClr val="tx1"/>
                </a:solidFill>
                <a:effectLst/>
                <a:latin typeface="+mn-lt"/>
                <a:ea typeface="+mn-ea"/>
                <a:cs typeface="+mn-cs"/>
              </a:rPr>
              <a:t> can’t understand….it gives you time to stop and think and get your ground a little bit</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Embarrassment: So if you totally don’t understand but can just hear a word or two</a:t>
            </a:r>
          </a:p>
          <a:p>
            <a:r>
              <a:rPr lang="en-AU" sz="1200" kern="1200" dirty="0" smtClean="0">
                <a:solidFill>
                  <a:schemeClr val="tx1"/>
                </a:solidFill>
                <a:effectLst/>
                <a:latin typeface="+mn-lt"/>
                <a:ea typeface="+mn-ea"/>
                <a:cs typeface="+mn-cs"/>
              </a:rPr>
              <a:t>So you’re saying….what was that again?</a:t>
            </a:r>
          </a:p>
          <a:p>
            <a:r>
              <a:rPr lang="en-AU" sz="1200" kern="1200" dirty="0" smtClean="0">
                <a:solidFill>
                  <a:schemeClr val="tx1"/>
                </a:solidFill>
                <a:effectLst/>
                <a:latin typeface="+mn-lt"/>
                <a:ea typeface="+mn-ea"/>
                <a:cs typeface="+mn-cs"/>
              </a:rPr>
              <a:t>Can you fill in the blank?  Can you help me?  That’s revoicing.</a:t>
            </a:r>
          </a:p>
          <a:p>
            <a:r>
              <a:rPr lang="en-AU" sz="1200" kern="1200" dirty="0" smtClean="0">
                <a:solidFill>
                  <a:schemeClr val="tx1"/>
                </a:solidFill>
                <a:effectLst/>
                <a:latin typeface="+mn-lt"/>
                <a:ea typeface="+mn-ea"/>
                <a:cs typeface="+mn-cs"/>
              </a:rPr>
              <a:t>It’s not embarrassing.</a:t>
            </a:r>
          </a:p>
          <a:p>
            <a:r>
              <a:rPr lang="en-AU" sz="1200" kern="1200" dirty="0" smtClean="0">
                <a:solidFill>
                  <a:schemeClr val="tx1"/>
                </a:solidFill>
                <a:effectLst/>
                <a:latin typeface="+mn-lt"/>
                <a:ea typeface="+mn-ea"/>
                <a:cs typeface="+mn-cs"/>
              </a:rPr>
              <a:t>They realise you want to understand.</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Insight: It also gives you insight</a:t>
            </a:r>
          </a:p>
          <a:p>
            <a:r>
              <a:rPr lang="en-AU" sz="1200" kern="1200" dirty="0" smtClean="0">
                <a:solidFill>
                  <a:schemeClr val="tx1"/>
                </a:solidFill>
                <a:effectLst/>
                <a:latin typeface="+mn-lt"/>
                <a:ea typeface="+mn-ea"/>
                <a:cs typeface="+mn-cs"/>
              </a:rPr>
              <a:t>And so many teachers say when they start to use revoicing</a:t>
            </a:r>
          </a:p>
          <a:p>
            <a:r>
              <a:rPr lang="en-AU" sz="1200" kern="1200" dirty="0" smtClean="0">
                <a:solidFill>
                  <a:schemeClr val="tx1"/>
                </a:solidFill>
                <a:effectLst/>
                <a:latin typeface="+mn-lt"/>
                <a:ea typeface="+mn-ea"/>
                <a:cs typeface="+mn-cs"/>
              </a:rPr>
              <a:t>That they didn’t realise their students had much better ideas than they thought</a:t>
            </a:r>
          </a:p>
          <a:p>
            <a:r>
              <a:rPr lang="en-AU" sz="1200" kern="1200" dirty="0" smtClean="0">
                <a:solidFill>
                  <a:schemeClr val="tx1"/>
                </a:solidFill>
                <a:effectLst/>
                <a:latin typeface="+mn-lt"/>
                <a:ea typeface="+mn-ea"/>
                <a:cs typeface="+mn-cs"/>
              </a:rPr>
              <a:t>Well, he never got a chance to talk before</a:t>
            </a:r>
          </a:p>
          <a:p>
            <a:r>
              <a:rPr lang="en-AU" sz="1200" kern="1200" dirty="0" smtClean="0">
                <a:solidFill>
                  <a:schemeClr val="tx1"/>
                </a:solidFill>
                <a:effectLst/>
                <a:latin typeface="+mn-lt"/>
                <a:ea typeface="+mn-ea"/>
                <a:cs typeface="+mn-cs"/>
              </a:rPr>
              <a:t>So if you really insist on people talking and listen to what they say you will hear their thinking</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38</a:t>
            </a:fld>
            <a:endParaRPr lang="en-AU"/>
          </a:p>
        </p:txBody>
      </p:sp>
    </p:spTree>
    <p:extLst>
      <p:ext uri="{BB962C8B-B14F-4D97-AF65-F5344CB8AC3E}">
        <p14:creationId xmlns:p14="http://schemas.microsoft.com/office/powerpoint/2010/main" val="20324620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8FB2668B-B7F2-E043-8036-12A39490445C}" type="slidenum">
              <a:rPr lang="en-US">
                <a:solidFill>
                  <a:prstClr val="black"/>
                </a:solidFill>
              </a:rPr>
              <a:pPr/>
              <a:t>39</a:t>
            </a:fld>
            <a:endParaRPr lang="en-US">
              <a:solidFill>
                <a:prstClr val="black"/>
              </a:solidFill>
            </a:endParaRPr>
          </a:p>
        </p:txBody>
      </p:sp>
      <p:sp>
        <p:nvSpPr>
          <p:cNvPr id="205827" name="Text Box 2"/>
          <p:cNvSpPr txBox="1">
            <a:spLocks noChangeArrowheads="1"/>
          </p:cNvSpPr>
          <p:nvPr/>
        </p:nvSpPr>
        <p:spPr bwMode="auto">
          <a:xfrm>
            <a:off x="1134269" y="745450"/>
            <a:ext cx="4537075" cy="3727252"/>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smtClean="0">
              <a:solidFill>
                <a:prstClr val="black"/>
              </a:solidFill>
              <a:latin typeface="Arial" charset="0"/>
              <a:ea typeface="ＭＳ Ｐゴシック" charset="-128"/>
              <a:cs typeface="ＭＳ Ｐゴシック" charset="-128"/>
            </a:endParaRPr>
          </a:p>
        </p:txBody>
      </p:sp>
      <p:sp>
        <p:nvSpPr>
          <p:cNvPr id="205828" name="Text Box 3"/>
          <p:cNvSpPr>
            <a:spLocks noGrp="1" noChangeArrowheads="1"/>
          </p:cNvSpPr>
          <p:nvPr>
            <p:ph type="body"/>
          </p:nvPr>
        </p:nvSpPr>
        <p:spPr>
          <a:xfrm>
            <a:off x="907415" y="4721186"/>
            <a:ext cx="4990783" cy="4484782"/>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6A9D461-A9D6-AE4E-B9F3-526316F937A1}" type="slidenum">
              <a:rPr lang="en-US">
                <a:solidFill>
                  <a:prstClr val="black"/>
                </a:solidFill>
              </a:rPr>
              <a:pPr/>
              <a:t>4</a:t>
            </a:fld>
            <a:endParaRPr lang="en-US">
              <a:solidFill>
                <a:prstClr val="black"/>
              </a:solidFill>
            </a:endParaRPr>
          </a:p>
        </p:txBody>
      </p:sp>
      <p:sp>
        <p:nvSpPr>
          <p:cNvPr id="68611" name="Rectangle 2"/>
          <p:cNvSpPr>
            <a:spLocks noGrp="1" noRot="1" noChangeAspect="1" noChangeArrowheads="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AU" dirty="0" smtClean="0"/>
              <a:t>The mathematical</a:t>
            </a:r>
            <a:r>
              <a:rPr lang="en-AU" baseline="0" dirty="0" smtClean="0"/>
              <a:t> thinking of many students is aided by what their peers are thinking.</a:t>
            </a:r>
          </a:p>
          <a:p>
            <a:pPr eaLnBrk="1" hangingPunct="1"/>
            <a:r>
              <a:rPr lang="en-AU" baseline="0" dirty="0" smtClean="0"/>
              <a:t>Putting thoughts into words pushes students to clarify their thinking.</a:t>
            </a:r>
          </a:p>
          <a:p>
            <a:pPr eaLnBrk="1" hangingPunct="1"/>
            <a:r>
              <a:rPr lang="en-AU" baseline="0" dirty="0" smtClean="0"/>
              <a:t>Teachers can spot misunderstandings much more easily when they are revealed in a discussion instead of remaining unspoken.</a:t>
            </a:r>
          </a:p>
          <a:p>
            <a:pPr eaLnBrk="1" hangingPunct="1"/>
            <a:endParaRPr lang="en-AU" dirty="0" smtClean="0"/>
          </a:p>
          <a:p>
            <a:pPr eaLnBrk="1" hangingPunct="1"/>
            <a:r>
              <a:rPr lang="en-AU" dirty="0" smtClean="0"/>
              <a:t>Researchers have found that few classrooms display consistent or even occasional use of student talk.  </a:t>
            </a:r>
          </a:p>
          <a:p>
            <a:pPr eaLnBrk="1" hangingPunct="1"/>
            <a:r>
              <a:rPr lang="en-AU" dirty="0" smtClean="0"/>
              <a:t>Instead, most classroom talk consists of the teacher lecturing, asking students to recite, or posing simple questions with known answers. </a:t>
            </a:r>
          </a:p>
          <a:p>
            <a:pPr eaLnBrk="1" hangingPunct="1"/>
            <a:endParaRPr lang="en-AU" dirty="0" smtClean="0"/>
          </a:p>
          <a:p>
            <a:pPr eaLnBrk="1" hangingPunct="1"/>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This is another move.  We call it </a:t>
            </a:r>
            <a:r>
              <a:rPr lang="en-AU" sz="1200" b="1" kern="1200" dirty="0" smtClean="0">
                <a:solidFill>
                  <a:schemeClr val="tx1"/>
                </a:solidFill>
                <a:effectLst/>
                <a:latin typeface="+mn-lt"/>
                <a:ea typeface="+mn-ea"/>
                <a:cs typeface="+mn-cs"/>
              </a:rPr>
              <a:t>“Can anyone repeat what he just said?</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You put it in your own words</a:t>
            </a:r>
          </a:p>
          <a:p>
            <a:r>
              <a:rPr lang="en-AU" sz="1200" kern="1200" dirty="0" smtClean="0">
                <a:solidFill>
                  <a:schemeClr val="tx1"/>
                </a:solidFill>
                <a:effectLst/>
                <a:latin typeface="+mn-lt"/>
                <a:ea typeface="+mn-ea"/>
                <a:cs typeface="+mn-cs"/>
              </a:rPr>
              <a:t>Once you’ve got an idea out there and you want to make sure everyone has heard it and everyone is listening you can say “Ok, can you repeat what she just said or can you put it in your own words?” </a:t>
            </a:r>
          </a:p>
          <a:p>
            <a:r>
              <a:rPr lang="en-AU" sz="1200" kern="1200" dirty="0" smtClean="0">
                <a:solidFill>
                  <a:schemeClr val="tx1"/>
                </a:solidFill>
                <a:effectLst/>
                <a:latin typeface="+mn-lt"/>
                <a:ea typeface="+mn-ea"/>
                <a:cs typeface="+mn-cs"/>
              </a:rPr>
              <a:t>This is another move.  We call it “Can anyone repeat what he just said?</a:t>
            </a:r>
          </a:p>
          <a:p>
            <a:r>
              <a:rPr lang="en-AU" sz="1200" kern="1200" dirty="0" smtClean="0">
                <a:solidFill>
                  <a:schemeClr val="tx1"/>
                </a:solidFill>
                <a:effectLst/>
                <a:latin typeface="+mn-lt"/>
                <a:ea typeface="+mn-ea"/>
                <a:cs typeface="+mn-cs"/>
              </a:rPr>
              <a:t>You put it in your own words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That is a little bit more challenging than just a question “Do you understand?” because I can understand something “Oh, yeah, I understand.”  “Well, could you repeat it?” “Uh, no”.  Why? ……because that takes another step.  </a:t>
            </a:r>
          </a:p>
          <a:p>
            <a:r>
              <a:rPr lang="en-AU" sz="1200" kern="1200" dirty="0" smtClean="0">
                <a:solidFill>
                  <a:schemeClr val="tx1"/>
                </a:solidFill>
                <a:effectLst/>
                <a:latin typeface="+mn-lt"/>
                <a:ea typeface="+mn-ea"/>
                <a:cs typeface="+mn-cs"/>
              </a:rPr>
              <a:t>You have to reformulate it. Put it in your own words or try to remember their words.  </a:t>
            </a:r>
          </a:p>
          <a:p>
            <a:r>
              <a:rPr lang="en-AU" sz="1200" kern="1200" dirty="0" smtClean="0">
                <a:solidFill>
                  <a:schemeClr val="tx1"/>
                </a:solidFill>
                <a:effectLst/>
                <a:latin typeface="+mn-lt"/>
                <a:ea typeface="+mn-ea"/>
                <a:cs typeface="+mn-cs"/>
              </a:rPr>
              <a:t>The demand that gets brought into the classroom when you use that move “Can you repeat what she just said?  Can you put it in your own words?” </a:t>
            </a:r>
          </a:p>
          <a:p>
            <a:r>
              <a:rPr lang="en-AU" sz="1200" kern="1200" dirty="0" smtClean="0">
                <a:solidFill>
                  <a:schemeClr val="tx1"/>
                </a:solidFill>
                <a:effectLst/>
                <a:latin typeface="+mn-lt"/>
                <a:ea typeface="+mn-ea"/>
                <a:cs typeface="+mn-cs"/>
              </a:rPr>
              <a:t>The demand that gets brought in is extremely useful because everyone in the room is on call.  </a:t>
            </a:r>
          </a:p>
          <a:p>
            <a:r>
              <a:rPr lang="en-AU" sz="1200" kern="1200" dirty="0" smtClean="0">
                <a:solidFill>
                  <a:schemeClr val="tx1"/>
                </a:solidFill>
                <a:effectLst/>
                <a:latin typeface="+mn-lt"/>
                <a:ea typeface="+mn-ea"/>
                <a:cs typeface="+mn-cs"/>
              </a:rPr>
              <a:t>When you say to other students “Can you repeat what he just said that is a big shift for a lot of them.  When you do this move the first time they are going to look at you like “What!” </a:t>
            </a:r>
          </a:p>
          <a:p>
            <a:r>
              <a:rPr lang="en-AU" sz="1200" kern="1200" dirty="0" smtClean="0">
                <a:solidFill>
                  <a:schemeClr val="tx1"/>
                </a:solidFill>
                <a:effectLst/>
                <a:latin typeface="+mn-lt"/>
                <a:ea typeface="+mn-ea"/>
                <a:cs typeface="+mn-cs"/>
              </a:rPr>
              <a:t>You want me to what?  We’re going to talk about how do you start that process of we’re going to be using talk in these ways so we can be sure we all understand each other</a:t>
            </a:r>
          </a:p>
          <a:p>
            <a:r>
              <a:rPr lang="en-AU" sz="1200" kern="1200" dirty="0" smtClean="0">
                <a:solidFill>
                  <a:schemeClr val="tx1"/>
                </a:solidFill>
                <a:effectLst/>
                <a:latin typeface="+mn-lt"/>
                <a:ea typeface="+mn-ea"/>
                <a:cs typeface="+mn-cs"/>
              </a:rPr>
              <a:t>Having a peer repeat what you say is a very powerful experience for a lot of kids</a:t>
            </a:r>
          </a:p>
          <a:p>
            <a:r>
              <a:rPr lang="en-AU" sz="1200" kern="1200" dirty="0" smtClean="0">
                <a:solidFill>
                  <a:schemeClr val="tx1"/>
                </a:solidFill>
                <a:effectLst/>
                <a:latin typeface="+mn-lt"/>
                <a:ea typeface="+mn-ea"/>
                <a:cs typeface="+mn-cs"/>
              </a:rPr>
              <a:t>You can tell by just watching them. Having someone put in their own words what they just said</a:t>
            </a:r>
          </a:p>
          <a:p>
            <a:r>
              <a:rPr lang="en-AU" sz="1200" kern="1200" dirty="0" smtClean="0">
                <a:solidFill>
                  <a:schemeClr val="tx1"/>
                </a:solidFill>
                <a:effectLst/>
                <a:latin typeface="+mn-lt"/>
                <a:ea typeface="+mn-ea"/>
                <a:cs typeface="+mn-cs"/>
              </a:rPr>
              <a:t>Brings up their interest and engagement automatically</a:t>
            </a:r>
          </a:p>
          <a:p>
            <a:r>
              <a:rPr lang="en-AU" sz="1200" kern="1200" dirty="0" smtClean="0">
                <a:solidFill>
                  <a:schemeClr val="tx1"/>
                </a:solidFill>
                <a:effectLst/>
                <a:latin typeface="+mn-lt"/>
                <a:ea typeface="+mn-ea"/>
                <a:cs typeface="+mn-cs"/>
              </a:rPr>
              <a:t>Because someone is listening to them</a:t>
            </a:r>
          </a:p>
          <a:p>
            <a:r>
              <a:rPr lang="en-AU" sz="1200" kern="1200" dirty="0" smtClean="0">
                <a:solidFill>
                  <a:schemeClr val="tx1"/>
                </a:solidFill>
                <a:effectLst/>
                <a:latin typeface="+mn-lt"/>
                <a:ea typeface="+mn-ea"/>
                <a:cs typeface="+mn-cs"/>
              </a:rPr>
              <a:t>Hearing it again is important.  So many students not just English language learners but everybody needs to hear things more than once</a:t>
            </a:r>
          </a:p>
          <a:p>
            <a:r>
              <a:rPr lang="en-AU" sz="1200" kern="1200" dirty="0" smtClean="0">
                <a:solidFill>
                  <a:schemeClr val="tx1"/>
                </a:solidFill>
                <a:effectLst/>
                <a:latin typeface="+mn-lt"/>
                <a:ea typeface="+mn-ea"/>
                <a:cs typeface="+mn-cs"/>
              </a:rPr>
              <a:t>I need to hear things more than once</a:t>
            </a:r>
          </a:p>
          <a:p>
            <a:r>
              <a:rPr lang="en-AU" sz="1200" kern="1200" dirty="0" smtClean="0">
                <a:solidFill>
                  <a:schemeClr val="tx1"/>
                </a:solidFill>
                <a:effectLst/>
                <a:latin typeface="+mn-lt"/>
                <a:ea typeface="+mn-ea"/>
                <a:cs typeface="+mn-cs"/>
              </a:rPr>
              <a:t>I’m highly educated.  I’m a grown up.</a:t>
            </a:r>
          </a:p>
          <a:p>
            <a:r>
              <a:rPr lang="en-AU" sz="1200" kern="1200" dirty="0" smtClean="0">
                <a:solidFill>
                  <a:schemeClr val="tx1"/>
                </a:solidFill>
                <a:effectLst/>
                <a:latin typeface="+mn-lt"/>
                <a:ea typeface="+mn-ea"/>
                <a:cs typeface="+mn-cs"/>
              </a:rPr>
              <a:t>But I need to hear them more than once…so when you have students say things again in a different words it has that processing  effect…everyone can process it better….everyone can remember it better….so if you’re talking about words every time someone restates a word or a thought  or an idea they are using those words and they are talking about them</a:t>
            </a:r>
          </a:p>
          <a:p>
            <a:r>
              <a:rPr lang="en-AU" sz="1200" kern="1200" dirty="0" smtClean="0">
                <a:solidFill>
                  <a:schemeClr val="tx1"/>
                </a:solidFill>
                <a:effectLst/>
                <a:latin typeface="+mn-lt"/>
                <a:ea typeface="+mn-ea"/>
                <a:cs typeface="+mn-cs"/>
              </a:rPr>
              <a:t>And they’re talking about the ideas and you’re hearing it again</a:t>
            </a:r>
          </a:p>
          <a:p>
            <a:r>
              <a:rPr lang="en-AU" sz="1200" kern="1200" dirty="0" smtClean="0">
                <a:solidFill>
                  <a:schemeClr val="tx1"/>
                </a:solidFill>
                <a:effectLst/>
                <a:latin typeface="+mn-lt"/>
                <a:ea typeface="+mn-ea"/>
                <a:cs typeface="+mn-cs"/>
              </a:rPr>
              <a:t>When you have to put someone else’s words into your own it forces you to think about it.  It brings you out of your little box of just thinking about your own ideas.</a:t>
            </a:r>
          </a:p>
          <a:p>
            <a:r>
              <a:rPr lang="en-AU" sz="1200" kern="1200" dirty="0" smtClean="0">
                <a:solidFill>
                  <a:schemeClr val="tx1"/>
                </a:solidFill>
                <a:effectLst/>
                <a:latin typeface="+mn-lt"/>
                <a:ea typeface="+mn-ea"/>
                <a:cs typeface="+mn-cs"/>
              </a:rPr>
              <a:t>It gets you to think about what they said.</a:t>
            </a:r>
          </a:p>
          <a:p>
            <a:r>
              <a:rPr lang="en-AU" sz="1200" kern="1200" dirty="0" smtClean="0">
                <a:solidFill>
                  <a:schemeClr val="tx1"/>
                </a:solidFill>
                <a:effectLst/>
                <a:latin typeface="+mn-lt"/>
                <a:ea typeface="+mn-ea"/>
                <a:cs typeface="+mn-cs"/>
              </a:rPr>
              <a:t>It gets students to listen to each other.  So the conversation is not just teacher, student, teacher</a:t>
            </a:r>
          </a:p>
          <a:p>
            <a:r>
              <a:rPr lang="en-AU" sz="1200" kern="1200" dirty="0" smtClean="0">
                <a:solidFill>
                  <a:schemeClr val="tx1"/>
                </a:solidFill>
                <a:effectLst/>
                <a:latin typeface="+mn-lt"/>
                <a:ea typeface="+mn-ea"/>
                <a:cs typeface="+mn-cs"/>
              </a:rPr>
              <a:t>Value the importance of what others have said.</a:t>
            </a:r>
          </a:p>
          <a:p>
            <a:r>
              <a:rPr lang="en-AU" sz="1200" kern="1200" dirty="0" smtClean="0">
                <a:solidFill>
                  <a:schemeClr val="tx1"/>
                </a:solidFill>
                <a:effectLst/>
                <a:latin typeface="+mn-lt"/>
                <a:ea typeface="+mn-ea"/>
                <a:cs typeface="+mn-cs"/>
              </a:rPr>
              <a:t>Over time it does change the culture of the classroom</a:t>
            </a:r>
          </a:p>
          <a:p>
            <a:r>
              <a:rPr lang="en-AU" sz="1200" kern="1200" dirty="0" smtClean="0">
                <a:solidFill>
                  <a:schemeClr val="tx1"/>
                </a:solidFill>
                <a:effectLst/>
                <a:latin typeface="+mn-lt"/>
                <a:ea typeface="+mn-ea"/>
                <a:cs typeface="+mn-cs"/>
              </a:rPr>
              <a:t>How do you get this to happen.</a:t>
            </a:r>
          </a:p>
          <a:p>
            <a:r>
              <a:rPr lang="en-AU" sz="1200" kern="1200" dirty="0" smtClean="0">
                <a:solidFill>
                  <a:schemeClr val="tx1"/>
                </a:solidFill>
                <a:effectLst/>
                <a:latin typeface="+mn-lt"/>
                <a:ea typeface="+mn-ea"/>
                <a:cs typeface="+mn-cs"/>
              </a:rPr>
              <a:t>This is the one where if you ask a student can you repeat what she just said</a:t>
            </a:r>
          </a:p>
          <a:p>
            <a:r>
              <a:rPr lang="en-AU" sz="1200" kern="1200" dirty="0" smtClean="0">
                <a:solidFill>
                  <a:schemeClr val="tx1"/>
                </a:solidFill>
                <a:effectLst/>
                <a:latin typeface="+mn-lt"/>
                <a:ea typeface="+mn-ea"/>
                <a:cs typeface="+mn-cs"/>
              </a:rPr>
              <a:t>And the student says “no”</a:t>
            </a:r>
          </a:p>
          <a:p>
            <a:r>
              <a:rPr lang="en-AU" sz="1200" kern="1200" dirty="0" smtClean="0">
                <a:solidFill>
                  <a:schemeClr val="tx1"/>
                </a:solidFill>
                <a:effectLst/>
                <a:latin typeface="+mn-lt"/>
                <a:ea typeface="+mn-ea"/>
                <a:cs typeface="+mn-cs"/>
              </a:rPr>
              <a:t>Well, why not?</a:t>
            </a:r>
          </a:p>
          <a:p>
            <a:r>
              <a:rPr lang="en-AU" sz="1200" kern="1200" dirty="0" smtClean="0">
                <a:solidFill>
                  <a:schemeClr val="tx1"/>
                </a:solidFill>
                <a:effectLst/>
                <a:latin typeface="+mn-lt"/>
                <a:ea typeface="+mn-ea"/>
                <a:cs typeface="+mn-cs"/>
              </a:rPr>
              <a:t>I didn’t hear her.</a:t>
            </a:r>
          </a:p>
          <a:p>
            <a:r>
              <a:rPr lang="en-AU" sz="1200" kern="1200" dirty="0" smtClean="0">
                <a:solidFill>
                  <a:schemeClr val="tx1"/>
                </a:solidFill>
                <a:effectLst/>
                <a:latin typeface="+mn-lt"/>
                <a:ea typeface="+mn-ea"/>
                <a:cs typeface="+mn-cs"/>
              </a:rPr>
              <a:t>How do you get children to feel obligated to care what everybody says and to listen</a:t>
            </a:r>
          </a:p>
          <a:p>
            <a:r>
              <a:rPr lang="en-AU" sz="1200" kern="1200" dirty="0" smtClean="0">
                <a:solidFill>
                  <a:schemeClr val="tx1"/>
                </a:solidFill>
                <a:effectLst/>
                <a:latin typeface="+mn-lt"/>
                <a:ea typeface="+mn-ea"/>
                <a:cs typeface="+mn-cs"/>
              </a:rPr>
              <a:t>The reciprocal obligation of each student is to talk loud enough so that everyone can hear them </a:t>
            </a:r>
          </a:p>
          <a:p>
            <a:r>
              <a:rPr lang="en-AU" sz="1200" kern="1200" dirty="0" smtClean="0">
                <a:solidFill>
                  <a:schemeClr val="tx1"/>
                </a:solidFill>
                <a:effectLst/>
                <a:latin typeface="+mn-lt"/>
                <a:ea typeface="+mn-ea"/>
                <a:cs typeface="+mn-cs"/>
              </a:rPr>
              <a:t>That’s another one</a:t>
            </a:r>
          </a:p>
          <a:p>
            <a:r>
              <a:rPr lang="en-AU" sz="1200" kern="1200" dirty="0" smtClean="0">
                <a:solidFill>
                  <a:schemeClr val="tx1"/>
                </a:solidFill>
                <a:effectLst/>
                <a:latin typeface="+mn-lt"/>
                <a:ea typeface="+mn-ea"/>
                <a:cs typeface="+mn-cs"/>
              </a:rPr>
              <a:t>So this is a very powerful culture changer</a:t>
            </a: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Once you’ve got an idea out there and you want to make sure everyone has heard it and everyone is listening you can say “Ok, can you repeat what she just said or can you put it in your own words?” That is a little bit more challenging than just a question “Do you understand?” because I can understand something “Oh, yeah, I understand.”  “Well, could you repeat it?” “ Uh, no”.  Why? Because that takes another step.  You have to reformulate it. Put it in your own words or try to remember their words.  The demand that gets brought into the classroom when you use that move “Can you repeat what she just said?  Can you put it in your own words?” The demand that gets brought in is extremely useful because everyone in the room is on call.  They have to listen. It’s not that easy. You really have to change the way that you are listening. Once you change that….once you know that the teaching might just pick on you and call you out and say “Can you repeat that?” It changes the level at which people listen.</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talk move extends the responsibility to the students in the classroom.  It helps to orient students to others thinking.</a:t>
            </a:r>
          </a:p>
          <a:p>
            <a:r>
              <a:rPr lang="en-AU" sz="1200" kern="1200" dirty="0" smtClean="0">
                <a:solidFill>
                  <a:schemeClr val="tx1"/>
                </a:solidFill>
                <a:effectLst/>
                <a:latin typeface="+mn-lt"/>
                <a:ea typeface="+mn-ea"/>
                <a:cs typeface="+mn-cs"/>
              </a:rPr>
              <a:t>If others in the class were not paying attention or if they did not hear what was said this talk move brings them back to the conversation</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is not meant as a management move to “catch someone out”. Kids are allowed to say “ I didn’t hear” or “ I didn’t understand” but they must then  ask the other student to repeat his or her point and then you must follow up by asking them to repeat it.</a:t>
            </a:r>
          </a:p>
          <a:p>
            <a:r>
              <a:rPr lang="en-AU" sz="1200" kern="1200" dirty="0" smtClean="0">
                <a:solidFill>
                  <a:schemeClr val="tx1"/>
                </a:solidFill>
                <a:effectLst/>
                <a:latin typeface="+mn-lt"/>
                <a:ea typeface="+mn-ea"/>
                <a:cs typeface="+mn-cs"/>
              </a:rPr>
              <a:t>By asking one student to restate or rephrase what another student has said, it requires the class to listen to each other and make sense of ideas shared.</a:t>
            </a:r>
          </a:p>
          <a:p>
            <a:r>
              <a:rPr lang="en-AU" sz="1200" kern="1200" dirty="0" smtClean="0">
                <a:solidFill>
                  <a:schemeClr val="tx1"/>
                </a:solidFill>
                <a:effectLst/>
                <a:latin typeface="+mn-lt"/>
                <a:ea typeface="+mn-ea"/>
                <a:cs typeface="+mn-cs"/>
              </a:rPr>
              <a:t>After the student has restated, go immediately back to the original student for follow up.</a:t>
            </a:r>
          </a:p>
          <a:p>
            <a:r>
              <a:rPr lang="en-AU" sz="1200" kern="1200" dirty="0" smtClean="0">
                <a:solidFill>
                  <a:schemeClr val="tx1"/>
                </a:solidFill>
                <a:effectLst/>
                <a:latin typeface="+mn-lt"/>
                <a:ea typeface="+mn-ea"/>
                <a:cs typeface="+mn-cs"/>
              </a:rPr>
              <a:t>This move allows the rest of the class to hear the idea shared one more time so they have more time to process what was shared.</a:t>
            </a:r>
          </a:p>
          <a:p>
            <a:r>
              <a:rPr lang="en-AU" sz="1200" kern="1200" dirty="0" smtClean="0">
                <a:solidFill>
                  <a:schemeClr val="tx1"/>
                </a:solidFill>
                <a:effectLst/>
                <a:latin typeface="+mn-lt"/>
                <a:ea typeface="+mn-ea"/>
                <a:cs typeface="+mn-cs"/>
              </a:rPr>
              <a:t>This move quickly puts students on notice that they must listen to their classmates contributions and cannot simply sit and wait for their turn.  They must actively engage in trying to understand what others are saying.</a:t>
            </a:r>
          </a:p>
          <a:p>
            <a:r>
              <a:rPr lang="en-AU" sz="1200" kern="1200" dirty="0" smtClean="0">
                <a:solidFill>
                  <a:schemeClr val="tx1"/>
                </a:solidFill>
                <a:effectLst/>
                <a:latin typeface="+mn-lt"/>
                <a:ea typeface="+mn-ea"/>
                <a:cs typeface="+mn-cs"/>
              </a:rPr>
              <a:t>They have to listen. It’s not that easy. You really have to change the way that you are listening. </a:t>
            </a:r>
          </a:p>
          <a:p>
            <a:r>
              <a:rPr lang="en-AU" sz="1200" kern="1200" dirty="0" smtClean="0">
                <a:solidFill>
                  <a:schemeClr val="tx1"/>
                </a:solidFill>
                <a:effectLst/>
                <a:latin typeface="+mn-lt"/>
                <a:ea typeface="+mn-ea"/>
                <a:cs typeface="+mn-cs"/>
              </a:rPr>
              <a:t>Once you change that….once you know that the teaching might just pick on you and call you out and say “Can you repeat that?” It changes the level at which people listen.</a:t>
            </a:r>
          </a:p>
          <a:p>
            <a:r>
              <a:rPr lang="en-AU" sz="1200" kern="1200" dirty="0" smtClean="0">
                <a:solidFill>
                  <a:schemeClr val="tx1"/>
                </a:solidFill>
                <a:effectLst/>
                <a:latin typeface="+mn-lt"/>
                <a:ea typeface="+mn-ea"/>
                <a:cs typeface="+mn-cs"/>
              </a:rPr>
              <a:t>This talk move extends the responsibility to the students in the classroom.  It helps to orient students to others thinking.</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A72463-E27F-4591-9EC2-AC228B5E3358}" type="slidenum">
              <a:rPr lang="en-AU" smtClean="0"/>
              <a:t>40</a:t>
            </a:fld>
            <a:endParaRPr lang="en-AU"/>
          </a:p>
        </p:txBody>
      </p:sp>
    </p:spTree>
    <p:extLst>
      <p:ext uri="{BB962C8B-B14F-4D97-AF65-F5344CB8AC3E}">
        <p14:creationId xmlns:p14="http://schemas.microsoft.com/office/powerpoint/2010/main" val="39697392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you work on deepening and clarifying one student’s reasoning, other students need to be following along.  Even if the speaker is mathematically correct and precise, that does not mean that everyone will follow it.  Many students will tune out when they hears a classmate produce a long and complex piece of reasoning.  This is an ideal time to use the “Who can repeat?” move and ask for volunteers to put the students reasoning into their own words.  </a:t>
            </a:r>
          </a:p>
          <a:p>
            <a:r>
              <a:rPr lang="en-AU" dirty="0" smtClean="0"/>
              <a:t>If others in the class were not paying attention or if they did not hear what was said this talk move brings them back to the conversation</a:t>
            </a:r>
          </a:p>
          <a:p>
            <a:r>
              <a:rPr lang="en-AU" dirty="0" smtClean="0"/>
              <a:t>This is not meant as a management move to “catch someone out”. Kids are allowed to say “ I didn’t hear” or “ I didn’t understand” but they must then  ask the other student to repeat his or her point and then you must follow up by asking them to repeat it.</a:t>
            </a:r>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41</a:t>
            </a:fld>
            <a:endParaRPr lang="en-AU"/>
          </a:p>
        </p:txBody>
      </p:sp>
    </p:spTree>
    <p:extLst>
      <p:ext uri="{BB962C8B-B14F-4D97-AF65-F5344CB8AC3E}">
        <p14:creationId xmlns:p14="http://schemas.microsoft.com/office/powerpoint/2010/main" val="1356669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Who can put this in their own words? Sometimes students are not able to answer a question. </a:t>
            </a:r>
          </a:p>
          <a:p>
            <a:r>
              <a:rPr lang="en-AU" dirty="0" smtClean="0"/>
              <a:t> What do we do?  Perhaps we adopt “who can repeat” as a routine so that when a student is confused or unable to answer a question for any reason, he or she simply asks for someone to repeat the question, repeat the answer or repeat some information. </a:t>
            </a:r>
          </a:p>
          <a:p>
            <a:r>
              <a:rPr lang="en-AU" dirty="0" smtClean="0"/>
              <a:t> This is not looked upon in a negative way; it is simply one of the classroom routines that allow everyone to get some form of support when needed. </a:t>
            </a:r>
          </a:p>
          <a:p>
            <a:r>
              <a:rPr lang="en-AU" dirty="0" smtClean="0"/>
              <a:t>The important mathematical idea is put out into the public arena where students can hear it again. Remember that it is important for the teacher to immediately return to the student after he has listened to the explanation and ask him to repeat what was said. </a:t>
            </a:r>
          </a:p>
          <a:p>
            <a:r>
              <a:rPr lang="en-AU" dirty="0" smtClean="0"/>
              <a:t> When students know that their teacher will always return to them after a similar exchange they really concentrate and work hard to understand the material. </a:t>
            </a:r>
          </a:p>
          <a:p>
            <a:r>
              <a:rPr lang="en-AU" dirty="0" smtClean="0"/>
              <a:t>Asking students to repeat what another has said has several benefits.  It lets all students know that they are responsible for listening to and understanding other student’s ideas.  It allows all students to hear the solution strategy more than once, and it keeps the discussion going since it gives everyone time to reflect on what is being said.</a:t>
            </a:r>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42</a:t>
            </a:fld>
            <a:endParaRPr lang="en-AU"/>
          </a:p>
        </p:txBody>
      </p:sp>
    </p:spTree>
    <p:extLst>
      <p:ext uri="{BB962C8B-B14F-4D97-AF65-F5344CB8AC3E}">
        <p14:creationId xmlns:p14="http://schemas.microsoft.com/office/powerpoint/2010/main" val="13019916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other students could not or did not hear what a speaker said, they cannot easily participate in further exchanges.</a:t>
            </a:r>
          </a:p>
          <a:p>
            <a:r>
              <a:rPr lang="en-AU" dirty="0" smtClean="0"/>
              <a:t>Over time,</a:t>
            </a:r>
            <a:r>
              <a:rPr lang="en-AU" baseline="0" dirty="0" smtClean="0"/>
              <a:t> as students come to realise that people are listening closely to what they say, they increasingly make efforts to make their contributions comprehensible.</a:t>
            </a:r>
          </a:p>
          <a:p>
            <a:r>
              <a:rPr lang="en-AU" dirty="0" smtClean="0"/>
              <a:t>Who can restate what Phillip just said?  You can also ask the original speaker whether the new rendition of his/ her contribution are in fact what he/ she intended to say.  “Phillip, is that what you intended to say?”</a:t>
            </a:r>
          </a:p>
          <a:p>
            <a:r>
              <a:rPr lang="en-AU" dirty="0" smtClean="0"/>
              <a:t>Who can repeat? When a student says something potentially important you may want to capitalise on it.   But if other students did not hear it, or were not paying attention, they will not be able to take the next step and think about it.</a:t>
            </a:r>
          </a:p>
          <a:p>
            <a:r>
              <a:rPr lang="en-AU" dirty="0" smtClean="0"/>
              <a:t>It’s important to note that this is not being used as a management move.  It’s important to get across to students that they are allowed to say  I didn’t hear” or “ I didn’t understand” but they must then ask the first student to repeat his or her point, and then you must follow it up by asking them to repeat it.</a:t>
            </a:r>
          </a:p>
          <a:p>
            <a:r>
              <a:rPr lang="en-AU" dirty="0" smtClean="0"/>
              <a:t>Press for reasoning (asking students to explain their reasoning)</a:t>
            </a:r>
          </a:p>
          <a:p>
            <a:r>
              <a:rPr lang="en-AU" dirty="0" smtClean="0"/>
              <a:t>To deepen the focus on shared reasoning, all students must get used to explaining why they are saying what they say.</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43</a:t>
            </a:fld>
            <a:endParaRPr lang="en-AU"/>
          </a:p>
        </p:txBody>
      </p:sp>
    </p:spTree>
    <p:extLst>
      <p:ext uri="{BB962C8B-B14F-4D97-AF65-F5344CB8AC3E}">
        <p14:creationId xmlns:p14="http://schemas.microsoft.com/office/powerpoint/2010/main" val="33462871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Paraphrasing is not just repeating ...</a:t>
            </a:r>
          </a:p>
          <a:p>
            <a:r>
              <a:rPr lang="en-AU" dirty="0" smtClean="0"/>
              <a:t>By asking one student to restate or rephrase what another student has said, it requires the class to listen to each other and make sense of ideas shared.</a:t>
            </a:r>
          </a:p>
          <a:p>
            <a:r>
              <a:rPr lang="en-AU" dirty="0" smtClean="0"/>
              <a:t>After the student has restated, go immediately back to the original student for follow up.</a:t>
            </a:r>
          </a:p>
          <a:p>
            <a:r>
              <a:rPr lang="en-AU" dirty="0" smtClean="0"/>
              <a:t>This move allows the rest of the class to hear the idea shared one more time so they have more time to process what was shared.</a:t>
            </a:r>
          </a:p>
          <a:p>
            <a:endParaRPr lang="en-AU" dirty="0"/>
          </a:p>
        </p:txBody>
      </p:sp>
      <p:sp>
        <p:nvSpPr>
          <p:cNvPr id="4" name="Slide Number Placeholder 3"/>
          <p:cNvSpPr>
            <a:spLocks noGrp="1"/>
          </p:cNvSpPr>
          <p:nvPr>
            <p:ph type="sldNum" sz="quarter" idx="10"/>
          </p:nvPr>
        </p:nvSpPr>
        <p:spPr/>
        <p:txBody>
          <a:bodyPr/>
          <a:lstStyle/>
          <a:p>
            <a:fld id="{D03DB6DE-F3FD-4895-AAF8-7A4A3CFEB699}" type="slidenum">
              <a:rPr lang="en-AU" smtClean="0"/>
              <a:pPr/>
              <a:t>44</a:t>
            </a:fld>
            <a:endParaRPr lang="en-A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 the teacher uses “who can repeat?” </a:t>
            </a:r>
            <a:br>
              <a:rPr lang="en-AU" dirty="0" smtClean="0"/>
            </a:br>
            <a:r>
              <a:rPr lang="en-AU" dirty="0" smtClean="0"/>
              <a:t>or “who can put that in their own words?” it serves to get everyone on the same page, to focus attention and make sure everyone gets another chance to hear. </a:t>
            </a:r>
          </a:p>
          <a:p>
            <a:endParaRPr lang="en-AU" dirty="0" smtClean="0"/>
          </a:p>
          <a:p>
            <a:r>
              <a:rPr lang="en-AU" dirty="0" smtClean="0"/>
              <a:t>These all serve the goal:</a:t>
            </a:r>
          </a:p>
          <a:p>
            <a:r>
              <a:rPr lang="en-AU" dirty="0" smtClean="0"/>
              <a:t>. Helping students to orient to others and listen to  what others say.</a:t>
            </a:r>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45</a:t>
            </a:fld>
            <a:endParaRPr lang="en-AU"/>
          </a:p>
        </p:txBody>
      </p:sp>
    </p:spTree>
    <p:extLst>
      <p:ext uri="{BB962C8B-B14F-4D97-AF65-F5344CB8AC3E}">
        <p14:creationId xmlns:p14="http://schemas.microsoft.com/office/powerpoint/2010/main" val="20427477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Another important move is “Do you agree or disagree?” </a:t>
            </a:r>
          </a:p>
          <a:p>
            <a:r>
              <a:rPr lang="en-AU" sz="1200" kern="1200" dirty="0" smtClean="0">
                <a:solidFill>
                  <a:schemeClr val="tx1"/>
                </a:solidFill>
                <a:effectLst/>
                <a:latin typeface="+mn-lt"/>
                <a:ea typeface="+mn-ea"/>
                <a:cs typeface="+mn-cs"/>
              </a:rPr>
              <a:t>This is one where when someone has made a claim you can ask someone “Do you agree with that?  Do you disagree and why?”  It’s important to add the why.  So we could separate that into two moves.  </a:t>
            </a:r>
          </a:p>
          <a:p>
            <a:r>
              <a:rPr lang="en-AU" sz="1200" kern="1200" dirty="0" smtClean="0">
                <a:solidFill>
                  <a:schemeClr val="tx1"/>
                </a:solidFill>
                <a:effectLst/>
                <a:latin typeface="+mn-lt"/>
                <a:ea typeface="+mn-ea"/>
                <a:cs typeface="+mn-cs"/>
              </a:rPr>
              <a:t>You use all these moves in a flexible and strategic way.</a:t>
            </a:r>
          </a:p>
          <a:p>
            <a:r>
              <a:rPr lang="en-AU" sz="1200" kern="1200" dirty="0" smtClean="0">
                <a:solidFill>
                  <a:schemeClr val="tx1"/>
                </a:solidFill>
                <a:effectLst/>
                <a:latin typeface="+mn-lt"/>
                <a:ea typeface="+mn-ea"/>
                <a:cs typeface="+mn-cs"/>
              </a:rPr>
              <a:t>The why brings out “What’s your thinking about this?”</a:t>
            </a:r>
          </a:p>
          <a:p>
            <a:r>
              <a:rPr lang="en-AU" sz="1200" kern="1200" dirty="0" smtClean="0">
                <a:solidFill>
                  <a:schemeClr val="tx1"/>
                </a:solidFill>
                <a:effectLst/>
                <a:latin typeface="+mn-lt"/>
                <a:ea typeface="+mn-ea"/>
                <a:cs typeface="+mn-cs"/>
              </a:rPr>
              <a:t>It’s also another way of controlling attention because if you ask someone if they agree or disagree they have to have heard and understood what that person said. </a:t>
            </a:r>
          </a:p>
          <a:p>
            <a:r>
              <a:rPr lang="en-AU" sz="1200" kern="1200" dirty="0" smtClean="0">
                <a:solidFill>
                  <a:schemeClr val="tx1"/>
                </a:solidFill>
                <a:effectLst/>
                <a:latin typeface="+mn-lt"/>
                <a:ea typeface="+mn-ea"/>
                <a:cs typeface="+mn-cs"/>
              </a:rPr>
              <a:t>After everyone hears and understands the claim, and the reasoning behind it, they are ready to take the step of really engaging with the idea.  Often teachers simply ask for “thumbs up/ down” if you agree/disagree.</a:t>
            </a:r>
          </a:p>
          <a:p>
            <a:r>
              <a:rPr lang="en-AU" sz="1200" kern="1200" dirty="0" smtClean="0">
                <a:solidFill>
                  <a:schemeClr val="tx1"/>
                </a:solidFill>
                <a:effectLst/>
                <a:latin typeface="+mn-lt"/>
                <a:ea typeface="+mn-ea"/>
                <a:cs typeface="+mn-cs"/>
              </a:rPr>
              <a:t> It is crucial to follow up with the question “Why do you agree/ disagree?  </a:t>
            </a:r>
          </a:p>
          <a:p>
            <a:r>
              <a:rPr lang="en-AU" sz="1200" kern="1200" dirty="0" smtClean="0">
                <a:solidFill>
                  <a:schemeClr val="tx1"/>
                </a:solidFill>
                <a:effectLst/>
                <a:latin typeface="+mn-lt"/>
                <a:ea typeface="+mn-ea"/>
                <a:cs typeface="+mn-cs"/>
              </a:rPr>
              <a:t>Otherwise, students provide generic answers without really thinking through their position.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why brings out “What’s your thinking about this?”</a:t>
            </a:r>
          </a:p>
          <a:p>
            <a:r>
              <a:rPr lang="en-AU" sz="1200" kern="1200" dirty="0" smtClean="0">
                <a:solidFill>
                  <a:schemeClr val="tx1"/>
                </a:solidFill>
                <a:effectLst/>
                <a:latin typeface="+mn-lt"/>
                <a:ea typeface="+mn-ea"/>
                <a:cs typeface="+mn-cs"/>
              </a:rPr>
              <a:t>It’s also another way of controlling attention because if you ask someone if they agree or disagree they have to have heard and understood what that person said. </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“Who has a similar/ different idea about how this works?” “Does that make sense to you? Why does it make sense?”</a:t>
            </a:r>
          </a:p>
          <a:p>
            <a:r>
              <a:rPr lang="en-AU" sz="1200" kern="1200" dirty="0" smtClean="0">
                <a:solidFill>
                  <a:schemeClr val="tx1"/>
                </a:solidFill>
                <a:effectLst/>
                <a:latin typeface="+mn-lt"/>
                <a:ea typeface="+mn-ea"/>
                <a:cs typeface="+mn-cs"/>
              </a:rPr>
              <a:t>When you ask students to agree or disagree with what another student said it’s helpful to emphasise that the agreement or disagreement is with the idea or the mathematics not about the speaker.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What does this do for you and</a:t>
            </a:r>
            <a:r>
              <a:rPr lang="en-AU" sz="1200" kern="1200" baseline="0" dirty="0" smtClean="0">
                <a:solidFill>
                  <a:schemeClr val="tx1"/>
                </a:solidFill>
                <a:effectLst/>
                <a:latin typeface="+mn-lt"/>
                <a:ea typeface="+mn-ea"/>
                <a:cs typeface="+mn-cs"/>
              </a:rPr>
              <a:t> your kids? </a:t>
            </a:r>
            <a:r>
              <a:rPr lang="en-AU" sz="1200" kern="1200" dirty="0" smtClean="0">
                <a:solidFill>
                  <a:schemeClr val="tx1"/>
                </a:solidFill>
                <a:effectLst/>
                <a:latin typeface="+mn-lt"/>
                <a:ea typeface="+mn-ea"/>
                <a:cs typeface="+mn-cs"/>
              </a:rPr>
              <a:t>The pros of this are pretty obvious</a:t>
            </a:r>
          </a:p>
          <a:p>
            <a:r>
              <a:rPr lang="en-AU" sz="1200" kern="1200" dirty="0" smtClean="0">
                <a:solidFill>
                  <a:schemeClr val="tx1"/>
                </a:solidFill>
                <a:effectLst/>
                <a:latin typeface="+mn-lt"/>
                <a:ea typeface="+mn-ea"/>
                <a:cs typeface="+mn-cs"/>
              </a:rPr>
              <a:t>You start to build that community of talk and people are listening to each other </a:t>
            </a:r>
          </a:p>
          <a:p>
            <a:r>
              <a:rPr lang="en-AU" sz="1200" kern="1200" dirty="0" smtClean="0">
                <a:solidFill>
                  <a:schemeClr val="tx1"/>
                </a:solidFill>
                <a:effectLst/>
                <a:latin typeface="+mn-lt"/>
                <a:ea typeface="+mn-ea"/>
                <a:cs typeface="+mn-cs"/>
              </a:rPr>
              <a:t>And you get more of the student thinking out</a:t>
            </a:r>
          </a:p>
          <a:p>
            <a:r>
              <a:rPr lang="en-AU" sz="1200" kern="1200" dirty="0" smtClean="0">
                <a:solidFill>
                  <a:schemeClr val="tx1"/>
                </a:solidFill>
                <a:effectLst/>
                <a:latin typeface="+mn-lt"/>
                <a:ea typeface="+mn-ea"/>
                <a:cs typeface="+mn-cs"/>
              </a:rPr>
              <a:t>Do you see any downsides to this one?</a:t>
            </a:r>
          </a:p>
          <a:p>
            <a:r>
              <a:rPr lang="en-AU" sz="1200" kern="1200" dirty="0" smtClean="0">
                <a:solidFill>
                  <a:schemeClr val="tx1"/>
                </a:solidFill>
                <a:effectLst/>
                <a:latin typeface="+mn-lt"/>
                <a:ea typeface="+mn-ea"/>
                <a:cs typeface="+mn-cs"/>
              </a:rPr>
              <a:t>Sometimes it takes a little while and you have to be patient.</a:t>
            </a:r>
          </a:p>
          <a:p>
            <a:r>
              <a:rPr lang="en-AU" sz="1200" kern="1200" dirty="0" smtClean="0">
                <a:solidFill>
                  <a:schemeClr val="tx1"/>
                </a:solidFill>
                <a:effectLst/>
                <a:latin typeface="+mn-lt"/>
                <a:ea typeface="+mn-ea"/>
                <a:cs typeface="+mn-cs"/>
              </a:rPr>
              <a:t>You have to listen and value what is said</a:t>
            </a:r>
          </a:p>
          <a:p>
            <a:r>
              <a:rPr lang="en-AU" sz="1200" kern="1200" dirty="0" smtClean="0">
                <a:solidFill>
                  <a:schemeClr val="tx1"/>
                </a:solidFill>
                <a:effectLst/>
                <a:latin typeface="+mn-lt"/>
                <a:ea typeface="+mn-ea"/>
                <a:cs typeface="+mn-cs"/>
              </a:rPr>
              <a:t>Traditionally it becomes very ping pong and you get those very low level responses back from kids and you’re on to the next thing…this is more co constructing knowledge together</a:t>
            </a:r>
          </a:p>
          <a:p>
            <a:r>
              <a:rPr lang="en-AU" sz="1200" kern="1200" dirty="0" smtClean="0">
                <a:solidFill>
                  <a:schemeClr val="tx1"/>
                </a:solidFill>
                <a:effectLst/>
                <a:latin typeface="+mn-lt"/>
                <a:ea typeface="+mn-ea"/>
                <a:cs typeface="+mn-cs"/>
              </a:rPr>
              <a:t>And it’s deepening the level of concept development for individual students and the whole class because if I have to tell you why I disagree or why I agree then I’m building on my knowledge base as well as someone </a:t>
            </a:r>
            <a:r>
              <a:rPr lang="en-AU" sz="1200" kern="1200" dirty="0" err="1" smtClean="0">
                <a:solidFill>
                  <a:schemeClr val="tx1"/>
                </a:solidFill>
                <a:effectLst/>
                <a:latin typeface="+mn-lt"/>
                <a:ea typeface="+mn-ea"/>
                <a:cs typeface="+mn-cs"/>
              </a:rPr>
              <a:t>elses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 this is not just do you agree or disagree and we’ll go on now</a:t>
            </a:r>
          </a:p>
          <a:p>
            <a:r>
              <a:rPr lang="en-AU" sz="1200" kern="1200" dirty="0" smtClean="0">
                <a:solidFill>
                  <a:schemeClr val="tx1"/>
                </a:solidFill>
                <a:effectLst/>
                <a:latin typeface="+mn-lt"/>
                <a:ea typeface="+mn-ea"/>
                <a:cs typeface="+mn-cs"/>
              </a:rPr>
              <a:t>It’s why and when you ask a student who’s not really listening and not really </a:t>
            </a:r>
            <a:r>
              <a:rPr lang="en-AU" sz="1200" kern="1200" dirty="0" err="1" smtClean="0">
                <a:solidFill>
                  <a:schemeClr val="tx1"/>
                </a:solidFill>
                <a:effectLst/>
                <a:latin typeface="+mn-lt"/>
                <a:ea typeface="+mn-ea"/>
                <a:cs typeface="+mn-cs"/>
              </a:rPr>
              <a:t>thingking</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Do you agree with what he just said?</a:t>
            </a:r>
          </a:p>
          <a:p>
            <a:r>
              <a:rPr lang="en-AU" sz="1200" kern="1200" dirty="0" smtClean="0">
                <a:solidFill>
                  <a:schemeClr val="tx1"/>
                </a:solidFill>
                <a:effectLst/>
                <a:latin typeface="+mn-lt"/>
                <a:ea typeface="+mn-ea"/>
                <a:cs typeface="+mn-cs"/>
              </a:rPr>
              <a:t>Uh-huh</a:t>
            </a:r>
          </a:p>
          <a:p>
            <a:r>
              <a:rPr lang="en-AU" sz="1200" kern="1200" dirty="0" smtClean="0">
                <a:solidFill>
                  <a:schemeClr val="tx1"/>
                </a:solidFill>
                <a:effectLst/>
                <a:latin typeface="+mn-lt"/>
                <a:ea typeface="+mn-ea"/>
                <a:cs typeface="+mn-cs"/>
              </a:rPr>
              <a:t>Why do you agree?</a:t>
            </a:r>
          </a:p>
          <a:p>
            <a:r>
              <a:rPr lang="en-AU" sz="1200" kern="1200" dirty="0" smtClean="0">
                <a:solidFill>
                  <a:schemeClr val="tx1"/>
                </a:solidFill>
                <a:effectLst/>
                <a:latin typeface="+mn-lt"/>
                <a:ea typeface="+mn-ea"/>
                <a:cs typeface="+mn-cs"/>
              </a:rPr>
              <a:t>What do you mean?  Why do I agree?</a:t>
            </a:r>
          </a:p>
          <a:p>
            <a:r>
              <a:rPr lang="en-AU" sz="1200" kern="1200" dirty="0" smtClean="0">
                <a:solidFill>
                  <a:schemeClr val="tx1"/>
                </a:solidFill>
                <a:effectLst/>
                <a:latin typeface="+mn-lt"/>
                <a:ea typeface="+mn-ea"/>
                <a:cs typeface="+mn-cs"/>
              </a:rPr>
              <a:t>Uh. I just agree.</a:t>
            </a:r>
          </a:p>
          <a:p>
            <a:r>
              <a:rPr lang="en-AU" sz="1200" kern="1200" dirty="0" smtClean="0">
                <a:solidFill>
                  <a:schemeClr val="tx1"/>
                </a:solidFill>
                <a:effectLst/>
                <a:latin typeface="+mn-lt"/>
                <a:ea typeface="+mn-ea"/>
                <a:cs typeface="+mn-cs"/>
              </a:rPr>
              <a:t>Well, tell us in your own words why you agree.</a:t>
            </a:r>
          </a:p>
          <a:p>
            <a:r>
              <a:rPr lang="en-AU" sz="1200" kern="1200" dirty="0" smtClean="0">
                <a:solidFill>
                  <a:schemeClr val="tx1"/>
                </a:solidFill>
                <a:effectLst/>
                <a:latin typeface="+mn-lt"/>
                <a:ea typeface="+mn-ea"/>
                <a:cs typeface="+mn-cs"/>
              </a:rPr>
              <a:t>How do you think about it?  What is your thinking about this have to do with what he just said?</a:t>
            </a:r>
          </a:p>
          <a:p>
            <a:r>
              <a:rPr lang="en-AU" sz="1200" kern="1200" dirty="0" smtClean="0">
                <a:solidFill>
                  <a:schemeClr val="tx1"/>
                </a:solidFill>
                <a:effectLst/>
                <a:latin typeface="+mn-lt"/>
                <a:ea typeface="+mn-ea"/>
                <a:cs typeface="+mn-cs"/>
              </a:rPr>
              <a:t>You can really probe student thinking.</a:t>
            </a:r>
          </a:p>
          <a:p>
            <a:r>
              <a:rPr lang="en-AU" sz="1200" kern="1200" dirty="0" smtClean="0">
                <a:solidFill>
                  <a:schemeClr val="tx1"/>
                </a:solidFill>
                <a:effectLst/>
                <a:latin typeface="+mn-lt"/>
                <a:ea typeface="+mn-ea"/>
                <a:cs typeface="+mn-cs"/>
              </a:rPr>
              <a:t>So the why is important</a:t>
            </a:r>
          </a:p>
          <a:p>
            <a:r>
              <a:rPr lang="en-AU" sz="1200" kern="1200" dirty="0" smtClean="0">
                <a:solidFill>
                  <a:schemeClr val="tx1"/>
                </a:solidFill>
                <a:effectLst/>
                <a:latin typeface="+mn-lt"/>
                <a:ea typeface="+mn-ea"/>
                <a:cs typeface="+mn-cs"/>
              </a:rPr>
              <a:t>Some teachers when we start using this just say….does everybody agree?</a:t>
            </a:r>
          </a:p>
          <a:p>
            <a:r>
              <a:rPr lang="en-AU" sz="1200" kern="1200" dirty="0" smtClean="0">
                <a:solidFill>
                  <a:schemeClr val="tx1"/>
                </a:solidFill>
                <a:effectLst/>
                <a:latin typeface="+mn-lt"/>
                <a:ea typeface="+mn-ea"/>
                <a:cs typeface="+mn-cs"/>
              </a:rPr>
              <a:t>Smile and nod.</a:t>
            </a:r>
          </a:p>
          <a:p>
            <a:r>
              <a:rPr lang="en-AU" sz="1200" kern="1200" dirty="0" smtClean="0">
                <a:solidFill>
                  <a:schemeClr val="tx1"/>
                </a:solidFill>
                <a:effectLst/>
                <a:latin typeface="+mn-lt"/>
                <a:ea typeface="+mn-ea"/>
                <a:cs typeface="+mn-cs"/>
              </a:rPr>
              <a:t>Kids say uh huh and move on.</a:t>
            </a:r>
          </a:p>
          <a:p>
            <a:r>
              <a:rPr lang="en-AU" sz="1200" kern="1200" dirty="0" smtClean="0">
                <a:solidFill>
                  <a:schemeClr val="tx1"/>
                </a:solidFill>
                <a:effectLst/>
                <a:latin typeface="+mn-lt"/>
                <a:ea typeface="+mn-ea"/>
                <a:cs typeface="+mn-cs"/>
              </a:rPr>
              <a:t>Well, that’s not what this is.</a:t>
            </a:r>
          </a:p>
          <a:p>
            <a:r>
              <a:rPr lang="en-AU" sz="1200" kern="1200" dirty="0" smtClean="0">
                <a:solidFill>
                  <a:schemeClr val="tx1"/>
                </a:solidFill>
                <a:effectLst/>
                <a:latin typeface="+mn-lt"/>
                <a:ea typeface="+mn-ea"/>
                <a:cs typeface="+mn-cs"/>
              </a:rPr>
              <a:t>This is exploring student thinking so it takes time and you’ve got to be patient</a:t>
            </a:r>
          </a:p>
          <a:p>
            <a:r>
              <a:rPr lang="en-AU" sz="1200" kern="1200" dirty="0" smtClean="0">
                <a:solidFill>
                  <a:schemeClr val="tx1"/>
                </a:solidFill>
                <a:effectLst/>
                <a:latin typeface="+mn-lt"/>
                <a:ea typeface="+mn-ea"/>
                <a:cs typeface="+mn-cs"/>
              </a:rPr>
              <a:t>Pairing, writing about it, small groups.</a:t>
            </a:r>
          </a:p>
          <a:p>
            <a:r>
              <a:rPr lang="en-AU" sz="1200" kern="1200" dirty="0" smtClean="0">
                <a:solidFill>
                  <a:schemeClr val="tx1"/>
                </a:solidFill>
                <a:effectLst/>
                <a:latin typeface="+mn-lt"/>
                <a:ea typeface="+mn-ea"/>
                <a:cs typeface="+mn-cs"/>
              </a:rPr>
              <a:t>So it’s not always just going back and forth between the teacher and the student</a:t>
            </a:r>
          </a:p>
          <a:p>
            <a:r>
              <a:rPr lang="en-AU" sz="1200" kern="1200" dirty="0" smtClean="0">
                <a:solidFill>
                  <a:schemeClr val="tx1"/>
                </a:solidFill>
                <a:effectLst/>
                <a:latin typeface="+mn-lt"/>
                <a:ea typeface="+mn-ea"/>
                <a:cs typeface="+mn-cs"/>
              </a:rPr>
              <a:t>Partner talk…turn and talk…do you agree or disagree</a:t>
            </a:r>
          </a:p>
          <a:p>
            <a:r>
              <a:rPr lang="en-AU" sz="1200" kern="1200" dirty="0" smtClean="0">
                <a:solidFill>
                  <a:schemeClr val="tx1"/>
                </a:solidFill>
                <a:effectLst/>
                <a:latin typeface="+mn-lt"/>
                <a:ea typeface="+mn-ea"/>
                <a:cs typeface="+mn-cs"/>
              </a:rPr>
              <a:t>Tell them</a:t>
            </a: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You might talk about the WHY move as a separate move because you’re not going to be using it with the “Do you agree/ disagree?”  but you are always going to be pressing for reasoning.  Why do you think that?’ What’s your evidence for that? </a:t>
            </a:r>
          </a:p>
          <a:p>
            <a:r>
              <a:rPr lang="en-AU" sz="1200" kern="1200" dirty="0" smtClean="0">
                <a:solidFill>
                  <a:schemeClr val="tx1"/>
                </a:solidFill>
                <a:effectLst/>
                <a:latin typeface="+mn-lt"/>
                <a:ea typeface="+mn-ea"/>
                <a:cs typeface="+mn-cs"/>
              </a:rPr>
              <a:t>Where does it say that in the text?</a:t>
            </a:r>
          </a:p>
          <a:p>
            <a:r>
              <a:rPr lang="en-AU" sz="1200" kern="1200" dirty="0" smtClean="0">
                <a:solidFill>
                  <a:schemeClr val="tx1"/>
                </a:solidFill>
                <a:effectLst/>
                <a:latin typeface="+mn-lt"/>
                <a:ea typeface="+mn-ea"/>
                <a:cs typeface="+mn-cs"/>
              </a:rPr>
              <a:t>How did you come up with that?</a:t>
            </a:r>
          </a:p>
          <a:p>
            <a:r>
              <a:rPr lang="en-AU" sz="1200" kern="1200" dirty="0" smtClean="0">
                <a:solidFill>
                  <a:schemeClr val="tx1"/>
                </a:solidFill>
                <a:effectLst/>
                <a:latin typeface="+mn-lt"/>
                <a:ea typeface="+mn-ea"/>
                <a:cs typeface="+mn-cs"/>
              </a:rPr>
              <a:t>What method did you use?</a:t>
            </a:r>
          </a:p>
          <a:p>
            <a:r>
              <a:rPr lang="en-AU" sz="1200" kern="1200" dirty="0" smtClean="0">
                <a:solidFill>
                  <a:schemeClr val="tx1"/>
                </a:solidFill>
                <a:effectLst/>
                <a:latin typeface="+mn-lt"/>
                <a:ea typeface="+mn-ea"/>
                <a:cs typeface="+mn-cs"/>
              </a:rPr>
              <a:t>Talk us through your reasoning.</a:t>
            </a:r>
          </a:p>
          <a:p>
            <a:r>
              <a:rPr lang="en-AU" sz="1200" kern="1200" dirty="0" smtClean="0">
                <a:solidFill>
                  <a:schemeClr val="tx1"/>
                </a:solidFill>
                <a:effectLst/>
                <a:latin typeface="+mn-lt"/>
                <a:ea typeface="+mn-ea"/>
                <a:cs typeface="+mn-cs"/>
              </a:rPr>
              <a:t>There’s a million ways to say it but it’s all towards the same end.  You have some thinking.  You have some reasoning.  Explain it to us.  Expand. Open it up.  So…pressing for reasoning.</a:t>
            </a:r>
          </a:p>
          <a:p>
            <a:endParaRPr lang="en-AU" dirty="0" smtClean="0"/>
          </a:p>
          <a:p>
            <a:r>
              <a:rPr lang="en-AU" dirty="0" smtClean="0"/>
              <a:t>This move encourages students</a:t>
            </a:r>
            <a:r>
              <a:rPr lang="en-AU" baseline="0" dirty="0" smtClean="0"/>
              <a:t> to apply their own reasoning to someone else’s reasoning.</a:t>
            </a:r>
          </a:p>
          <a:p>
            <a:r>
              <a:rPr lang="en-AU" baseline="0" dirty="0" smtClean="0"/>
              <a:t>The teacher should not support one position or another but should use the talk move to elicit other ideas.</a:t>
            </a:r>
          </a:p>
          <a:p>
            <a:r>
              <a:rPr lang="en-AU" baseline="0" dirty="0" smtClean="0"/>
              <a:t>This talk moves gets students to listen critically to the reasoning of their peers.</a:t>
            </a:r>
          </a:p>
          <a:p>
            <a:r>
              <a:rPr lang="en-AU" baseline="0" dirty="0" smtClean="0"/>
              <a:t>Often teachers simply ask for thumbs up if you agree, thumbs down if you disagree.  This is a start but it is not going to get students to deeply engage with others reasoning.  It is crucial that the teacher follow up with “Why do you agree/ disagree?”</a:t>
            </a:r>
          </a:p>
          <a:p>
            <a:r>
              <a:rPr lang="en-AU" baseline="0" dirty="0" smtClean="0"/>
              <a:t>Who has a similar idea or a different idea?  Does that make sense to you?  Why does it make sense?</a:t>
            </a:r>
          </a:p>
          <a:p>
            <a:r>
              <a:rPr lang="en-AU" baseline="0" dirty="0" smtClean="0"/>
              <a:t>It is critical that students support their decision by explaining their math reasoning as it supports students’ mathematical learning.</a:t>
            </a:r>
          </a:p>
          <a:p>
            <a:r>
              <a:rPr lang="en-AU" baseline="0" dirty="0" smtClean="0"/>
              <a:t>When you ask students to agree or disagree with what another student said it’s helpful to emphasise that the agreement or disagreement is about the IDEA or about the MATHEMATICS not about the SPEAKER</a:t>
            </a:r>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46</a:t>
            </a:fld>
            <a:endParaRPr lang="en-AU"/>
          </a:p>
        </p:txBody>
      </p:sp>
    </p:spTree>
    <p:extLst>
      <p:ext uri="{BB962C8B-B14F-4D97-AF65-F5344CB8AC3E}">
        <p14:creationId xmlns:p14="http://schemas.microsoft.com/office/powerpoint/2010/main" val="3367355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You use all these moves in a flexible and strategic way.</a:t>
            </a:r>
          </a:p>
          <a:p>
            <a:r>
              <a:rPr lang="en-AU" dirty="0" smtClean="0"/>
              <a:t>What does this do for you and your kids? The pros of this are pretty obvious</a:t>
            </a:r>
          </a:p>
          <a:p>
            <a:r>
              <a:rPr lang="en-AU" dirty="0" smtClean="0"/>
              <a:t>You start to build that community of talk and people are listening to each other </a:t>
            </a:r>
          </a:p>
          <a:p>
            <a:r>
              <a:rPr lang="en-AU" dirty="0" smtClean="0"/>
              <a:t>And you get more of the student thinking out</a:t>
            </a:r>
          </a:p>
          <a:p>
            <a:r>
              <a:rPr lang="en-AU" dirty="0" smtClean="0"/>
              <a:t>One powerful effect of using this move consistently: students start to spontaneously give their reasoning.</a:t>
            </a:r>
          </a:p>
          <a:p>
            <a:r>
              <a:rPr lang="en-AU" dirty="0" smtClean="0"/>
              <a:t>Do you see any downsides to this one?</a:t>
            </a:r>
          </a:p>
          <a:p>
            <a:r>
              <a:rPr lang="en-AU" dirty="0" smtClean="0"/>
              <a:t>Sometimes it takes a little while and you have to be patient.</a:t>
            </a:r>
          </a:p>
          <a:p>
            <a:r>
              <a:rPr lang="en-AU" dirty="0" smtClean="0"/>
              <a:t>You have to listen and value what is said</a:t>
            </a:r>
          </a:p>
          <a:p>
            <a:r>
              <a:rPr lang="en-AU" dirty="0" smtClean="0"/>
              <a:t>Traditionally it becomes very ping pong and you get those very low level responses back from kids and you’re on to the next thing…this is more co constructing knowledge together</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47</a:t>
            </a:fld>
            <a:endParaRPr lang="en-AU"/>
          </a:p>
        </p:txBody>
      </p:sp>
    </p:spTree>
    <p:extLst>
      <p:ext uri="{BB962C8B-B14F-4D97-AF65-F5344CB8AC3E}">
        <p14:creationId xmlns:p14="http://schemas.microsoft.com/office/powerpoint/2010/main" val="32497102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a:lstStyle/>
          <a:p>
            <a:fld id="{09390619-370B-1D45-B349-3A38F9041D66}" type="slidenum">
              <a:rPr lang="en-US">
                <a:solidFill>
                  <a:srgbClr val="000000"/>
                </a:solidFill>
              </a:rPr>
              <a:pPr/>
              <a:t>48</a:t>
            </a:fld>
            <a:endParaRPr lang="en-US">
              <a:solidFill>
                <a:srgbClr val="000000"/>
              </a:solidFill>
            </a:endParaRPr>
          </a:p>
        </p:txBody>
      </p:sp>
      <p:sp>
        <p:nvSpPr>
          <p:cNvPr id="19459" name="Text Box 2"/>
          <p:cNvSpPr txBox="1">
            <a:spLocks noChangeArrowheads="1"/>
          </p:cNvSpPr>
          <p:nvPr/>
        </p:nvSpPr>
        <p:spPr bwMode="auto">
          <a:xfrm>
            <a:off x="1134269" y="745450"/>
            <a:ext cx="4537075" cy="3727252"/>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9460" name="Text Box 3"/>
          <p:cNvSpPr>
            <a:spLocks noGrp="1" noChangeArrowheads="1"/>
          </p:cNvSpPr>
          <p:nvPr>
            <p:ph type="body"/>
          </p:nvPr>
        </p:nvSpPr>
        <p:spPr bwMode="auto">
          <a:xfrm>
            <a:off x="907415" y="4721186"/>
            <a:ext cx="4990783" cy="4484782"/>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a:lstStyle/>
          <a:p>
            <a:fld id="{09390619-370B-1D45-B349-3A38F9041D66}" type="slidenum">
              <a:rPr lang="en-US">
                <a:solidFill>
                  <a:srgbClr val="000000"/>
                </a:solidFill>
              </a:rPr>
              <a:pPr/>
              <a:t>49</a:t>
            </a:fld>
            <a:endParaRPr lang="en-US">
              <a:solidFill>
                <a:srgbClr val="000000"/>
              </a:solidFill>
            </a:endParaRPr>
          </a:p>
        </p:txBody>
      </p:sp>
      <p:sp>
        <p:nvSpPr>
          <p:cNvPr id="19459" name="Text Box 2"/>
          <p:cNvSpPr txBox="1">
            <a:spLocks noChangeArrowheads="1"/>
          </p:cNvSpPr>
          <p:nvPr/>
        </p:nvSpPr>
        <p:spPr bwMode="auto">
          <a:xfrm>
            <a:off x="1134269" y="745450"/>
            <a:ext cx="4537075" cy="3727252"/>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9460" name="Text Box 3"/>
          <p:cNvSpPr>
            <a:spLocks noGrp="1" noChangeArrowheads="1"/>
          </p:cNvSpPr>
          <p:nvPr>
            <p:ph type="body"/>
          </p:nvPr>
        </p:nvSpPr>
        <p:spPr bwMode="auto">
          <a:xfrm>
            <a:off x="907415" y="4721186"/>
            <a:ext cx="4990783" cy="4484782"/>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In this workshop we are going to  look at ways of using language that will allow</a:t>
            </a:r>
            <a:r>
              <a:rPr lang="en-AU" baseline="0" dirty="0" smtClean="0"/>
              <a:t> students to engage more fully in mathematical thinking and reasoning.</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These include conversational moves that will allow students to engage more fully in mathematical thinking and reasoning.</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 goal is not to simply increase the amount of talk in classrooms but to increase the amount of high quality talk in classrooms-  productive talk.</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5</a:t>
            </a:fld>
            <a:endParaRPr lang="en-AU"/>
          </a:p>
        </p:txBody>
      </p:sp>
    </p:spTree>
    <p:extLst>
      <p:ext uri="{BB962C8B-B14F-4D97-AF65-F5344CB8AC3E}">
        <p14:creationId xmlns:p14="http://schemas.microsoft.com/office/powerpoint/2010/main" val="18663367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DDAC8E67-A5F9-5F48-B6B0-4BB1AA480AB1}" type="slidenum">
              <a:rPr lang="en-US">
                <a:solidFill>
                  <a:prstClr val="black"/>
                </a:solidFill>
              </a:rPr>
              <a:pPr/>
              <a:t>50</a:t>
            </a:fld>
            <a:endParaRPr lang="en-US">
              <a:solidFill>
                <a:prstClr val="black"/>
              </a:solidFill>
            </a:endParaRPr>
          </a:p>
        </p:txBody>
      </p:sp>
      <p:sp>
        <p:nvSpPr>
          <p:cNvPr id="238595" name="Rectangle 2"/>
          <p:cNvSpPr>
            <a:spLocks noGrp="1" noRot="1" noChangeAspect="1" noChangeArrowheads="1"/>
          </p:cNvSpPr>
          <p:nvPr>
            <p:ph type="sldImg"/>
          </p:nvPr>
        </p:nvSpPr>
        <p:spPr>
          <a:solidFill>
            <a:srgbClr val="FFFFFF"/>
          </a:solidFill>
          <a:ln/>
        </p:spPr>
      </p:sp>
      <p:sp>
        <p:nvSpPr>
          <p:cNvPr id="2385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AU" dirty="0" smtClean="0"/>
              <a:t>And it’s deepening the level of concept development for individual students and the whole class because if I have to tell you why I disagree or why I agree then I’m building on my knowledge base as well as someone else’s</a:t>
            </a:r>
          </a:p>
          <a:p>
            <a:pPr eaLnBrk="1" hangingPunct="1"/>
            <a:r>
              <a:rPr lang="en-AU" dirty="0" smtClean="0"/>
              <a:t>So this is not just do you agree or disagree and we’ll go on now</a:t>
            </a:r>
          </a:p>
          <a:p>
            <a:pPr eaLnBrk="1" hangingPunct="1"/>
            <a:r>
              <a:rPr lang="en-AU" dirty="0" smtClean="0"/>
              <a:t>It’s why and when you ask a student who’s not really listening and not really thinking</a:t>
            </a:r>
          </a:p>
          <a:p>
            <a:pPr eaLnBrk="1" hangingPunct="1"/>
            <a:r>
              <a:rPr lang="en-AU" dirty="0" smtClean="0"/>
              <a:t>Do you agree with what he just said?</a:t>
            </a:r>
          </a:p>
          <a:p>
            <a:pPr eaLnBrk="1" hangingPunct="1"/>
            <a:r>
              <a:rPr lang="en-AU" dirty="0" smtClean="0"/>
              <a:t>Uh-huh</a:t>
            </a:r>
          </a:p>
          <a:p>
            <a:pPr eaLnBrk="1" hangingPunct="1"/>
            <a:r>
              <a:rPr lang="en-AU" dirty="0" smtClean="0"/>
              <a:t>Why do you agree?</a:t>
            </a:r>
          </a:p>
          <a:p>
            <a:pPr eaLnBrk="1" hangingPunct="1"/>
            <a:r>
              <a:rPr lang="en-AU" dirty="0" smtClean="0"/>
              <a:t>What do you mean?  Why do I agree?</a:t>
            </a:r>
          </a:p>
          <a:p>
            <a:pPr eaLnBrk="1" hangingPunct="1"/>
            <a:r>
              <a:rPr lang="en-AU" dirty="0" smtClean="0"/>
              <a:t>Uh. I just agree.</a:t>
            </a:r>
          </a:p>
          <a:p>
            <a:pPr eaLnBrk="1" hangingPunct="1"/>
            <a:r>
              <a:rPr lang="en-AU" dirty="0" smtClean="0"/>
              <a:t>Well, tell us in your own words why you agree.</a:t>
            </a:r>
          </a:p>
          <a:p>
            <a:pPr eaLnBrk="1" hangingPunct="1"/>
            <a:r>
              <a:rPr lang="en-AU" dirty="0" smtClean="0"/>
              <a:t>How do you think about it?  What is your thinking about this have to do with what he just said?</a:t>
            </a:r>
          </a:p>
          <a:p>
            <a:pPr eaLnBrk="1" hangingPunct="1"/>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9E5B6486-9182-1E4D-AC17-37DF72CB025F}" type="slidenum">
              <a:rPr lang="en-US">
                <a:solidFill>
                  <a:prstClr val="black"/>
                </a:solidFill>
              </a:rPr>
              <a:pPr/>
              <a:t>51</a:t>
            </a:fld>
            <a:endParaRPr lang="en-US">
              <a:solidFill>
                <a:prstClr val="black"/>
              </a:solidFill>
            </a:endParaRPr>
          </a:p>
        </p:txBody>
      </p:sp>
      <p:sp>
        <p:nvSpPr>
          <p:cNvPr id="240643" name="Rectangle 2"/>
          <p:cNvSpPr>
            <a:spLocks noGrp="1" noRot="1" noChangeAspect="1" noChangeArrowheads="1"/>
          </p:cNvSpPr>
          <p:nvPr>
            <p:ph type="sldImg"/>
          </p:nvPr>
        </p:nvSpPr>
        <p:spPr>
          <a:solidFill>
            <a:srgbClr val="FFFFFF"/>
          </a:solidFill>
          <a:ln/>
        </p:spPr>
      </p:sp>
      <p:sp>
        <p:nvSpPr>
          <p:cNvPr id="2406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AU" dirty="0" smtClean="0"/>
              <a:t>You can really probe student thinking.</a:t>
            </a:r>
          </a:p>
          <a:p>
            <a:pPr eaLnBrk="1" hangingPunct="1"/>
            <a:r>
              <a:rPr lang="en-AU" dirty="0" smtClean="0"/>
              <a:t>So the why is important.</a:t>
            </a:r>
          </a:p>
          <a:p>
            <a:pPr eaLnBrk="1" hangingPunct="1"/>
            <a:r>
              <a:rPr lang="en-AU" dirty="0" smtClean="0"/>
              <a:t>Some teachers when we start using this just say….does everybody agree?</a:t>
            </a:r>
          </a:p>
          <a:p>
            <a:pPr eaLnBrk="1" hangingPunct="1"/>
            <a:r>
              <a:rPr lang="en-AU" dirty="0" smtClean="0"/>
              <a:t>Smile and nod.</a:t>
            </a:r>
          </a:p>
          <a:p>
            <a:pPr eaLnBrk="1" hangingPunct="1"/>
            <a:r>
              <a:rPr lang="en-AU" dirty="0" smtClean="0"/>
              <a:t>Kids say “uh huh” and move on.</a:t>
            </a:r>
          </a:p>
          <a:p>
            <a:pPr eaLnBrk="1" hangingPunct="1"/>
            <a:r>
              <a:rPr lang="en-AU" dirty="0" smtClean="0"/>
              <a:t>Well, that’s not what this is.</a:t>
            </a:r>
          </a:p>
          <a:p>
            <a:pPr eaLnBrk="1" hangingPunct="1"/>
            <a:r>
              <a:rPr lang="en-AU" dirty="0" smtClean="0"/>
              <a:t>This is exploring student thinking so it takes time and you’ve got to be patient</a:t>
            </a:r>
          </a:p>
          <a:p>
            <a:pPr eaLnBrk="1" hangingPunct="1"/>
            <a:r>
              <a:rPr lang="en-AU" dirty="0" smtClean="0"/>
              <a:t>So it’s not always just going back and forth between the teacher and the student</a:t>
            </a:r>
          </a:p>
          <a:p>
            <a:pPr eaLnBrk="1" hangingPunct="1"/>
            <a:r>
              <a:rPr lang="en-AU" dirty="0" smtClean="0"/>
              <a:t>Partner talk…turn and talk…do you agree or disagree</a:t>
            </a:r>
          </a:p>
          <a:p>
            <a:pPr eaLnBrk="1" hangingPunct="1"/>
            <a:r>
              <a:rPr lang="en-AU" dirty="0" smtClean="0"/>
              <a:t>Why do you think that?  </a:t>
            </a:r>
          </a:p>
          <a:p>
            <a:pPr eaLnBrk="1" hangingPunct="1"/>
            <a:r>
              <a:rPr lang="en-AU" dirty="0" smtClean="0"/>
              <a:t> </a:t>
            </a:r>
          </a:p>
          <a:p>
            <a:pPr eaLnBrk="1" hangingPunct="1"/>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CE3AE8BF-746F-9845-87AA-E281E32029D0}" type="slidenum">
              <a:rPr lang="en-US">
                <a:solidFill>
                  <a:prstClr val="black"/>
                </a:solidFill>
              </a:rPr>
              <a:pPr/>
              <a:t>52</a:t>
            </a:fld>
            <a:endParaRPr lang="en-US">
              <a:solidFill>
                <a:prstClr val="black"/>
              </a:solidFill>
            </a:endParaRPr>
          </a:p>
        </p:txBody>
      </p:sp>
      <p:sp>
        <p:nvSpPr>
          <p:cNvPr id="242691" name="Rectangle 2"/>
          <p:cNvSpPr>
            <a:spLocks noGrp="1" noRot="1" noChangeAspect="1" noChangeArrowheads="1"/>
          </p:cNvSpPr>
          <p:nvPr>
            <p:ph type="sldImg"/>
          </p:nvPr>
        </p:nvSpPr>
        <p:spPr>
          <a:solidFill>
            <a:srgbClr val="FFFFFF"/>
          </a:solidFill>
          <a:ln/>
        </p:spPr>
      </p:sp>
      <p:sp>
        <p:nvSpPr>
          <p:cNvPr id="2426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AU" dirty="0" smtClean="0"/>
              <a:t>You might talk about the WHY move as a separate move because you’re not always  going to be using it with the “Do you agree/ disagree?”  but you are always going to be pressing for reasoning.  Why do you think that?’ What’s your evidence for that? </a:t>
            </a:r>
          </a:p>
          <a:p>
            <a:pPr eaLnBrk="1" hangingPunct="1"/>
            <a:r>
              <a:rPr lang="en-AU" dirty="0" smtClean="0"/>
              <a:t>Where does it say that in the text?</a:t>
            </a:r>
          </a:p>
          <a:p>
            <a:pPr eaLnBrk="1" hangingPunct="1"/>
            <a:r>
              <a:rPr lang="en-AU" dirty="0" smtClean="0"/>
              <a:t>How did you come up with that?</a:t>
            </a:r>
          </a:p>
          <a:p>
            <a:pPr eaLnBrk="1" hangingPunct="1"/>
            <a:r>
              <a:rPr lang="en-AU" dirty="0" smtClean="0"/>
              <a:t>What method did you use?</a:t>
            </a:r>
          </a:p>
          <a:p>
            <a:pPr eaLnBrk="1" hangingPunct="1"/>
            <a:r>
              <a:rPr lang="en-AU" dirty="0" smtClean="0"/>
              <a:t>Talk us through your reasoning.</a:t>
            </a:r>
          </a:p>
          <a:p>
            <a:pPr eaLnBrk="1" hangingPunct="1"/>
            <a:r>
              <a:rPr lang="en-AU" dirty="0" smtClean="0"/>
              <a:t>There’s a million ways to say it but it’s all towards the same end.  You have some thinking.  You have some reasoning.  Explain it to us.  Expand. Open it up.  So…pressing for reasoning.</a:t>
            </a:r>
          </a:p>
          <a:p>
            <a:pPr eaLnBrk="1" hangingPunct="1"/>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E5A48261-4E11-CA49-91D9-E183E2C07D36}" type="slidenum">
              <a:rPr lang="en-US">
                <a:solidFill>
                  <a:prstClr val="black"/>
                </a:solidFill>
              </a:rPr>
              <a:pPr/>
              <a:t>53</a:t>
            </a:fld>
            <a:endParaRPr lang="en-US">
              <a:solidFill>
                <a:prstClr val="black"/>
              </a:solidFill>
            </a:endParaRPr>
          </a:p>
        </p:txBody>
      </p:sp>
      <p:sp>
        <p:nvSpPr>
          <p:cNvPr id="244739" name="Rectangle 2"/>
          <p:cNvSpPr>
            <a:spLocks noGrp="1" noRot="1" noChangeAspect="1" noChangeArrowheads="1"/>
          </p:cNvSpPr>
          <p:nvPr>
            <p:ph type="sldImg"/>
          </p:nvPr>
        </p:nvSpPr>
        <p:spPr>
          <a:solidFill>
            <a:srgbClr val="FFFFFF"/>
          </a:solidFill>
          <a:ln/>
        </p:spPr>
      </p:sp>
      <p:sp>
        <p:nvSpPr>
          <p:cNvPr id="2447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sz="1200" dirty="0" smtClean="0">
                <a:latin typeface="Optima" charset="0"/>
              </a:rPr>
              <a:t>An important reminder:</a:t>
            </a:r>
            <a:r>
              <a:rPr lang="en-GB" sz="1400" b="1" i="1" dirty="0" smtClean="0">
                <a:latin typeface="Optima" charset="0"/>
              </a:rPr>
              <a:t> </a:t>
            </a:r>
            <a:br>
              <a:rPr lang="en-GB" sz="1400" b="1" i="1" dirty="0" smtClean="0">
                <a:latin typeface="Optima" charset="0"/>
              </a:rPr>
            </a:br>
            <a:r>
              <a:rPr lang="en-GB" sz="1400" b="1" i="1" dirty="0" smtClean="0">
                <a:latin typeface="Optima" charset="0"/>
              </a:rPr>
              <a:t/>
            </a:r>
            <a:br>
              <a:rPr lang="en-GB" sz="1400" b="1" i="1" dirty="0" smtClean="0">
                <a:latin typeface="Optima" charset="0"/>
              </a:rPr>
            </a:br>
            <a:r>
              <a:rPr lang="en-GB" sz="1200" dirty="0" smtClean="0">
                <a:latin typeface="Optima" charset="0"/>
              </a:rPr>
              <a:t>If you just ask for agreement or disagreement, without asking </a:t>
            </a:r>
            <a:r>
              <a:rPr lang="en-GB" sz="1200" u="sng" dirty="0" smtClean="0">
                <a:latin typeface="Optima" charset="0"/>
              </a:rPr>
              <a:t>why</a:t>
            </a:r>
            <a:r>
              <a:rPr lang="en-GB" sz="1200" dirty="0" smtClean="0">
                <a:latin typeface="Optima" charset="0"/>
              </a:rPr>
              <a:t> the student </a:t>
            </a:r>
            <a:br>
              <a:rPr lang="en-GB" sz="1200" dirty="0" smtClean="0">
                <a:latin typeface="Optima" charset="0"/>
              </a:rPr>
            </a:br>
            <a:r>
              <a:rPr lang="en-GB" sz="1200" dirty="0" smtClean="0">
                <a:latin typeface="Optima" charset="0"/>
              </a:rPr>
              <a:t>agrees or disagrees, </a:t>
            </a:r>
            <a:br>
              <a:rPr lang="en-GB" sz="1200" dirty="0" smtClean="0">
                <a:latin typeface="Optima" charset="0"/>
              </a:rPr>
            </a:br>
            <a:r>
              <a:rPr lang="en-GB" sz="1200" dirty="0" smtClean="0">
                <a:latin typeface="Optima" charset="0"/>
              </a:rPr>
              <a:t/>
            </a:r>
            <a:br>
              <a:rPr lang="en-GB" sz="1200" dirty="0" smtClean="0">
                <a:latin typeface="Optima" charset="0"/>
              </a:rPr>
            </a:br>
            <a:r>
              <a:rPr lang="en-GB" sz="1200" dirty="0" smtClean="0">
                <a:latin typeface="Optima" charset="0"/>
              </a:rPr>
              <a:t>students can 'phone it in' without really paying attention to what the first student said.</a:t>
            </a:r>
            <a:br>
              <a:rPr lang="en-GB" sz="1200" dirty="0" smtClean="0">
                <a:latin typeface="Optima" charset="0"/>
              </a:rPr>
            </a:br>
            <a:r>
              <a:rPr lang="en-GB" sz="1200" dirty="0" smtClean="0">
                <a:latin typeface="Optima" charset="0"/>
              </a:rPr>
              <a:t> </a:t>
            </a:r>
            <a:br>
              <a:rPr lang="en-GB" sz="1200" dirty="0" smtClean="0">
                <a:latin typeface="Optima" charset="0"/>
              </a:rPr>
            </a:br>
            <a:r>
              <a:rPr lang="en-GB" sz="1200" dirty="0" smtClean="0">
                <a:latin typeface="Optima" charset="0"/>
              </a:rPr>
              <a:t>"Oh yeah, I agree.  Uh huh." </a:t>
            </a:r>
          </a:p>
          <a:p>
            <a:pPr eaLnBrk="1" hangingPunct="1"/>
            <a:endParaRPr lang="en-GB" sz="1200" dirty="0" smtClean="0">
              <a:latin typeface="Optima" charset="0"/>
            </a:endParaRPr>
          </a:p>
          <a:p>
            <a:pPr eaLnBrk="1" hangingPunct="1"/>
            <a:r>
              <a:rPr lang="en-AU" dirty="0" smtClean="0"/>
              <a:t>This move encourages students to apply their own reasoning to someone else’s reasoning.</a:t>
            </a:r>
          </a:p>
          <a:p>
            <a:pPr eaLnBrk="1" hangingPunct="1"/>
            <a:r>
              <a:rPr lang="en-AU" dirty="0" smtClean="0"/>
              <a:t>The teacher should not support one position or another but should use the talk move to elicit other ideas.</a:t>
            </a:r>
          </a:p>
          <a:p>
            <a:pPr eaLnBrk="1" hangingPunct="1"/>
            <a:r>
              <a:rPr lang="en-AU" dirty="0" smtClean="0"/>
              <a:t>This talk moves gets students to listen critically to the reasoning of their peers.</a:t>
            </a:r>
          </a:p>
          <a:p>
            <a:pPr eaLnBrk="1" hangingPunct="1"/>
            <a:r>
              <a:rPr lang="en-AU" dirty="0" smtClean="0"/>
              <a:t>Often teachers simply ask for thumbs up if you agree, thumbs down if you disagree.  This is a start but it is not going to get students to deeply engage with others reasoning.  It is crucial that the teacher follow up with “Why do you agree/ disagree?”</a:t>
            </a:r>
          </a:p>
          <a:p>
            <a:pPr eaLnBrk="1" hangingPunct="1"/>
            <a:r>
              <a:rPr lang="en-AU" dirty="0" smtClean="0"/>
              <a:t>Who has a similar idea or a different idea?  Does that make sense to you?  Why does it make sense?</a:t>
            </a:r>
          </a:p>
          <a:p>
            <a:pPr eaLnBrk="1" hangingPunct="1"/>
            <a:r>
              <a:rPr lang="en-AU" dirty="0" smtClean="0"/>
              <a:t>It is critical that students support their decision by explaining their math reasoning as it supports students’ mathematical learning.</a:t>
            </a:r>
          </a:p>
          <a:p>
            <a:pPr eaLnBrk="1" hangingPunct="1"/>
            <a:r>
              <a:rPr lang="en-AU" dirty="0" smtClean="0"/>
              <a:t>When you ask students to agree or disagree with what another student said it’s helpful to emphasise that the agreement or disagreement is about the IDEA or about the MATHEMATICS not about the SPEAKER</a:t>
            </a:r>
          </a:p>
          <a:p>
            <a:pPr eaLnBrk="1" hangingPunct="1"/>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Can you say more?</a:t>
            </a:r>
          </a:p>
          <a:p>
            <a:r>
              <a:rPr lang="en-AU" sz="1200" kern="1200" dirty="0" smtClean="0">
                <a:solidFill>
                  <a:schemeClr val="tx1"/>
                </a:solidFill>
                <a:effectLst/>
                <a:latin typeface="+mn-lt"/>
                <a:ea typeface="+mn-ea"/>
                <a:cs typeface="+mn-cs"/>
              </a:rPr>
              <a:t>So simple and kind of dumb but extremely useful. Say more.  Can you add on?  You can ask other students  “ Can you say more?  Can you add on to what she just said?”</a:t>
            </a:r>
          </a:p>
          <a:p>
            <a:r>
              <a:rPr lang="en-AU" sz="1200" kern="1200" dirty="0" smtClean="0">
                <a:solidFill>
                  <a:schemeClr val="tx1"/>
                </a:solidFill>
                <a:effectLst/>
                <a:latin typeface="+mn-lt"/>
                <a:ea typeface="+mn-ea"/>
                <a:cs typeface="+mn-cs"/>
              </a:rPr>
              <a:t>They love to do that because it gives them a little platform. It gives a feeling of security.  “Yes, I can add on. I can add this little piece.”  So “Can you add on or can you say more?”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Can you give an example or a counter example?</a:t>
            </a:r>
          </a:p>
          <a:p>
            <a:r>
              <a:rPr lang="en-AU" sz="1200" kern="1200" dirty="0" smtClean="0">
                <a:solidFill>
                  <a:schemeClr val="tx1"/>
                </a:solidFill>
                <a:effectLst/>
                <a:latin typeface="+mn-lt"/>
                <a:ea typeface="+mn-ea"/>
                <a:cs typeface="+mn-cs"/>
              </a:rPr>
              <a:t>This is particularly useful in mathematics. </a:t>
            </a:r>
          </a:p>
          <a:p>
            <a:r>
              <a:rPr lang="en-AU" sz="1200" kern="1200" dirty="0" smtClean="0">
                <a:solidFill>
                  <a:schemeClr val="tx1"/>
                </a:solidFill>
                <a:effectLst/>
                <a:latin typeface="+mn-lt"/>
                <a:ea typeface="+mn-ea"/>
                <a:cs typeface="+mn-cs"/>
              </a:rPr>
              <a:t>“Can you give an example of that?” is one way to get people to expand in a very substantive way.  You can ask other students “Can you give an example of what she just said?”</a:t>
            </a:r>
          </a:p>
          <a:p>
            <a:r>
              <a:rPr lang="en-AU" sz="1200" kern="1200" dirty="0" smtClean="0">
                <a:solidFill>
                  <a:schemeClr val="tx1"/>
                </a:solidFill>
                <a:effectLst/>
                <a:latin typeface="+mn-lt"/>
                <a:ea typeface="+mn-ea"/>
                <a:cs typeface="+mn-cs"/>
              </a:rPr>
              <a:t>So if we all understand what we are talking about you should be able to exemplify it, right?</a:t>
            </a:r>
          </a:p>
          <a:p>
            <a:r>
              <a:rPr lang="en-AU" sz="1200" kern="1200" dirty="0" smtClean="0">
                <a:solidFill>
                  <a:schemeClr val="tx1"/>
                </a:solidFill>
                <a:effectLst/>
                <a:latin typeface="+mn-lt"/>
                <a:ea typeface="+mn-ea"/>
                <a:cs typeface="+mn-cs"/>
              </a:rPr>
              <a:t>So the counter example is very useful in mathematics.</a:t>
            </a:r>
          </a:p>
          <a:p>
            <a:endParaRPr lang="en-AU" dirty="0" smtClean="0"/>
          </a:p>
          <a:p>
            <a:r>
              <a:rPr lang="en-AU" dirty="0" smtClean="0"/>
              <a:t>This move increases participation by asking other</a:t>
            </a:r>
            <a:r>
              <a:rPr lang="en-AU" baseline="0" dirty="0" smtClean="0"/>
              <a:t> students to either agree or disagree or to add other comments.</a:t>
            </a:r>
          </a:p>
          <a:p>
            <a:r>
              <a:rPr lang="en-AU" baseline="0" dirty="0" smtClean="0"/>
              <a:t>This prompting for more input on previous statements will, over time, result in students showing more willingness to weigh in on what the group is considering.</a:t>
            </a:r>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54</a:t>
            </a:fld>
            <a:endParaRPr lang="en-AU"/>
          </a:p>
        </p:txBody>
      </p:sp>
    </p:spTree>
    <p:extLst>
      <p:ext uri="{BB962C8B-B14F-4D97-AF65-F5344CB8AC3E}">
        <p14:creationId xmlns:p14="http://schemas.microsoft.com/office/powerpoint/2010/main" val="7179957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AA4F95EA-B06E-9740-A703-5A5A99068475}" type="slidenum">
              <a:rPr lang="en-US">
                <a:solidFill>
                  <a:prstClr val="black"/>
                </a:solidFill>
              </a:rPr>
              <a:pPr/>
              <a:t>55</a:t>
            </a:fld>
            <a:endParaRPr lang="en-US">
              <a:solidFill>
                <a:prstClr val="black"/>
              </a:solidFill>
            </a:endParaRPr>
          </a:p>
        </p:txBody>
      </p:sp>
      <p:sp>
        <p:nvSpPr>
          <p:cNvPr id="132099" name="Rectangle 2"/>
          <p:cNvSpPr>
            <a:spLocks noGrp="1" noRot="1" noChangeAspect="1" noChangeArrowheads="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latin typeface="+mn-lt"/>
                <a:ea typeface="+mn-ea"/>
                <a:cs typeface="+mn-cs"/>
              </a:rPr>
              <a:t>The teacher draws out the student’s thinking, encourages him to explain his strategy, and gets a chance to add in some math vocabulary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kern="1200" dirty="0" smtClean="0">
              <a:solidFill>
                <a:srgbClr val="000000"/>
              </a:solidFill>
              <a:latin typeface="+mn-lt"/>
              <a:ea typeface="+mn-ea"/>
              <a:cs typeface="+mn-cs"/>
            </a:endParaRPr>
          </a:p>
          <a:p>
            <a:pPr eaLnBrk="1" hangingPunct="1"/>
            <a:r>
              <a:rPr lang="en-AU" dirty="0" smtClean="0"/>
              <a:t>This sends a signal that the teacher wants more than just a correct answer.  It also gives the student time to regroup and clarify.</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AA4F95EA-B06E-9740-A703-5A5A99068475}" type="slidenum">
              <a:rPr lang="en-US">
                <a:solidFill>
                  <a:prstClr val="black"/>
                </a:solidFill>
              </a:rPr>
              <a:pPr/>
              <a:t>56</a:t>
            </a:fld>
            <a:endParaRPr lang="en-US">
              <a:solidFill>
                <a:prstClr val="black"/>
              </a:solidFill>
            </a:endParaRPr>
          </a:p>
        </p:txBody>
      </p:sp>
      <p:sp>
        <p:nvSpPr>
          <p:cNvPr id="132099" name="Rectangle 2"/>
          <p:cNvSpPr>
            <a:spLocks noGrp="1" noRot="1" noChangeAspect="1" noChangeArrowheads="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latin typeface="+mn-lt"/>
                <a:ea typeface="+mn-ea"/>
                <a:cs typeface="+mn-cs"/>
              </a:rPr>
              <a:t>The teacher draws out the student’s thinking, encourages her to explain, and involves other students in the activity.</a:t>
            </a:r>
            <a:endParaRPr lang="en-US" sz="2000" kern="1200" dirty="0" smtClean="0">
              <a:solidFill>
                <a:srgbClr val="000000"/>
              </a:solidFill>
              <a:latin typeface="+mn-lt"/>
              <a:ea typeface="+mn-ea"/>
              <a:cs typeface="+mn-cs"/>
            </a:endParaRPr>
          </a:p>
          <a:p>
            <a:pPr eaLnBrk="1" hangingPunct="1"/>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Continuing the conversation begins by revoicing:</a:t>
            </a:r>
          </a:p>
          <a:p>
            <a:endParaRPr lang="en-AU" dirty="0" smtClean="0"/>
          </a:p>
          <a:p>
            <a:endParaRPr lang="en-AU" dirty="0" smtClean="0"/>
          </a:p>
          <a:p>
            <a:r>
              <a:rPr lang="en-AU" dirty="0" smtClean="0"/>
              <a:t>We are just sort of categorising them.  So the move of asking for an example So, if someone says something and you think “I wonder if they’ve really thought about this. What are they really getting at here?  I can’t really understand.  I’ll ask them for an example. If they give me an example I’ll know a) have they really thought about this and b) I’ll understand better what they are talking about.  So even in a straightforward conversation about odd numbers  where someone makes a claim about odd numbers you can say “Can you give me an example” ”Can someone else give me another example” and by what they say you can make sure that we are all thinking about the same thing. </a:t>
            </a:r>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57</a:t>
            </a:fld>
            <a:endParaRPr lang="en-AU"/>
          </a:p>
        </p:txBody>
      </p:sp>
    </p:spTree>
    <p:extLst>
      <p:ext uri="{BB962C8B-B14F-4D97-AF65-F5344CB8AC3E}">
        <p14:creationId xmlns:p14="http://schemas.microsoft.com/office/powerpoint/2010/main" val="8412529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After the previous ‘add on’ the teacher waits about5 seconds. A few students indicate ‘thumbs up’. The students know the teacher will wait for more responses so that it is not always the super fast two or three students who will answer all the questions.  After 15-20 seconds slowly other thumbs are turned up.  After 45 seconds the teacher calls on Edward who takes about ten seconds after agreeing before responding:</a:t>
            </a:r>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58</a:t>
            </a:fld>
            <a:endParaRPr lang="en-AU"/>
          </a:p>
        </p:txBody>
      </p:sp>
    </p:spTree>
    <p:extLst>
      <p:ext uri="{BB962C8B-B14F-4D97-AF65-F5344CB8AC3E}">
        <p14:creationId xmlns:p14="http://schemas.microsoft.com/office/powerpoint/2010/main" val="41096179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Equally important is wait time. We’ve known for many years that wait time is extremely important.  You have to wait long enough for people to think so that they can give you an answer.  And it’s very hard for most people to wait.  So, after three seconds everyone feels…</a:t>
            </a:r>
            <a:r>
              <a:rPr lang="en-AU" sz="1200" kern="1200" dirty="0" err="1" smtClean="0">
                <a:solidFill>
                  <a:schemeClr val="tx1"/>
                </a:solidFill>
                <a:effectLst/>
                <a:latin typeface="+mn-lt"/>
                <a:ea typeface="+mn-ea"/>
                <a:cs typeface="+mn-cs"/>
              </a:rPr>
              <a:t>oooohhhhh</a:t>
            </a:r>
            <a:r>
              <a:rPr lang="en-AU" sz="1200" kern="1200" dirty="0" smtClean="0">
                <a:solidFill>
                  <a:schemeClr val="tx1"/>
                </a:solidFill>
                <a:effectLst/>
                <a:latin typeface="+mn-lt"/>
                <a:ea typeface="+mn-ea"/>
                <a:cs typeface="+mn-cs"/>
              </a:rPr>
              <a:t>…..the silence is deafening….I’m so uncomfortable…I have to move on…and then you don’t wait for that student…most people after fifteen seconds are starting to </a:t>
            </a:r>
            <a:r>
              <a:rPr lang="en-AU" sz="1200" kern="1200" dirty="0" err="1" smtClean="0">
                <a:solidFill>
                  <a:schemeClr val="tx1"/>
                </a:solidFill>
                <a:effectLst/>
                <a:latin typeface="+mn-lt"/>
                <a:ea typeface="+mn-ea"/>
                <a:cs typeface="+mn-cs"/>
              </a:rPr>
              <a:t>think..this</a:t>
            </a:r>
            <a:r>
              <a:rPr lang="en-AU" sz="1200" kern="1200" dirty="0" smtClean="0">
                <a:solidFill>
                  <a:schemeClr val="tx1"/>
                </a:solidFill>
                <a:effectLst/>
                <a:latin typeface="+mn-lt"/>
                <a:ea typeface="+mn-ea"/>
                <a:cs typeface="+mn-cs"/>
              </a:rPr>
              <a:t> is unbelievable….you’re putting so much pressure on that child…. She clearly doesn’t know what to say…it’s not true…if you wait long enough for some of these kids….not everybody but for some of them they will talk. </a:t>
            </a:r>
          </a:p>
          <a:p>
            <a:endParaRPr lang="en-AU" dirty="0" smtClean="0"/>
          </a:p>
          <a:p>
            <a:r>
              <a:rPr lang="en-AU" dirty="0" smtClean="0"/>
              <a:t>This</a:t>
            </a:r>
            <a:r>
              <a:rPr lang="en-AU" baseline="0" dirty="0" smtClean="0"/>
              <a:t> move is not about talking but instead about silence.</a:t>
            </a:r>
          </a:p>
          <a:p>
            <a:r>
              <a:rPr lang="en-AU" baseline="0" dirty="0" smtClean="0"/>
              <a:t>Wait time 1: After a teacher has asked a question, students should be given about 5-10 seconds to think about the ideas.</a:t>
            </a:r>
          </a:p>
          <a:p>
            <a:r>
              <a:rPr lang="en-AU" baseline="0" dirty="0" smtClean="0"/>
              <a:t>Wait time 2: Wait time should also come into play after a student has been called on.</a:t>
            </a:r>
          </a:p>
          <a:p>
            <a:r>
              <a:rPr lang="en-AU" baseline="0" dirty="0" smtClean="0"/>
              <a:t>After calling on a particular student that student should be given at least the same amount of time to organise his/ her thoughts.</a:t>
            </a:r>
          </a:p>
          <a:p>
            <a:r>
              <a:rPr lang="en-AU" baseline="0" dirty="0" smtClean="0"/>
              <a:t>The amount of time to wait should be determined based on what the students must think about.</a:t>
            </a:r>
          </a:p>
          <a:p>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59</a:t>
            </a:fld>
            <a:endParaRPr lang="en-AU"/>
          </a:p>
        </p:txBody>
      </p:sp>
    </p:spTree>
    <p:extLst>
      <p:ext uri="{BB962C8B-B14F-4D97-AF65-F5344CB8AC3E}">
        <p14:creationId xmlns:p14="http://schemas.microsoft.com/office/powerpoint/2010/main" val="3939246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Some of your goals</a:t>
            </a:r>
            <a:r>
              <a:rPr lang="en-AU" baseline="0" dirty="0" smtClean="0"/>
              <a:t> may be social.</a:t>
            </a:r>
          </a:p>
          <a:p>
            <a:r>
              <a:rPr lang="en-AU" baseline="0" dirty="0" smtClean="0"/>
              <a:t>You may want to get your students to listen to each other respectfully, to cooperate, to build on one </a:t>
            </a:r>
            <a:r>
              <a:rPr lang="en-AU" baseline="0" dirty="0" err="1" smtClean="0"/>
              <a:t>anothers</a:t>
            </a:r>
            <a:r>
              <a:rPr lang="en-AU" baseline="0" dirty="0" smtClean="0"/>
              <a:t> ideas.</a:t>
            </a:r>
          </a:p>
          <a:p>
            <a:r>
              <a:rPr lang="en-AU" baseline="0" dirty="0" smtClean="0"/>
              <a:t>Some of your goals will be cognitive and social.</a:t>
            </a:r>
          </a:p>
          <a:p>
            <a:r>
              <a:rPr lang="en-AU" baseline="0" dirty="0" smtClean="0"/>
              <a:t>You may in a maths class want students to make conjectures, present evidence, voice agreement and disagreement with the claims of others and to support their own positions.</a:t>
            </a:r>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6</a:t>
            </a:fld>
            <a:endParaRPr lang="en-AU"/>
          </a:p>
        </p:txBody>
      </p:sp>
    </p:spTree>
    <p:extLst>
      <p:ext uri="{BB962C8B-B14F-4D97-AF65-F5344CB8AC3E}">
        <p14:creationId xmlns:p14="http://schemas.microsoft.com/office/powerpoint/2010/main" val="31303445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Wait Time One–Some research states wait at least 10 seconds to allow students to think before calling on a student. This is especially important for questions that require deeper thought.</a:t>
            </a:r>
          </a:p>
          <a:p>
            <a:endParaRPr lang="en-AU" dirty="0" smtClean="0"/>
          </a:p>
          <a:p>
            <a:r>
              <a:rPr lang="en-AU" dirty="0" smtClean="0"/>
              <a:t>Wait Time Two–Once you call on a student, give them at least the same amount of time to allow them to organize their thoughts.</a:t>
            </a:r>
          </a:p>
          <a:p>
            <a:endParaRPr lang="en-AU" dirty="0" smtClean="0"/>
          </a:p>
          <a:p>
            <a:r>
              <a:rPr lang="en-AU" dirty="0" smtClean="0"/>
              <a:t>Wait Time Three–yes THREE– After a student responds, wait some More before responding or asking a question. </a:t>
            </a:r>
          </a:p>
          <a:p>
            <a:r>
              <a:rPr lang="en-AU" dirty="0" smtClean="0"/>
              <a:t>Several gains will occur if you give this 3rd wait time. </a:t>
            </a:r>
          </a:p>
          <a:p>
            <a:r>
              <a:rPr lang="en-AU" dirty="0" smtClean="0"/>
              <a:t>Students will expand on their own responses, they will go deeper and reflect more, and other students will respond and continue the conversations..</a:t>
            </a:r>
          </a:p>
          <a:p>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0AE863E6-BFDC-412E-94D8-5242F585198A}" type="slidenum">
              <a:rPr lang="en-AU" smtClean="0"/>
              <a:t>60</a:t>
            </a:fld>
            <a:endParaRPr lang="en-AU"/>
          </a:p>
        </p:txBody>
      </p:sp>
    </p:spTree>
    <p:extLst>
      <p:ext uri="{BB962C8B-B14F-4D97-AF65-F5344CB8AC3E}">
        <p14:creationId xmlns:p14="http://schemas.microsoft.com/office/powerpoint/2010/main" val="30657543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Before your lesson, decide how much time you will give to wait time ( average- 20 seconds)</a:t>
            </a:r>
          </a:p>
          <a:p>
            <a:r>
              <a:rPr lang="en-AU" dirty="0" smtClean="0"/>
              <a:t>Rather</a:t>
            </a:r>
            <a:r>
              <a:rPr lang="en-AU" baseline="0" dirty="0" smtClean="0"/>
              <a:t> than students raising their hands call on a student, pose a question and wait up to 40 seconds wait time.</a:t>
            </a:r>
          </a:p>
          <a:p>
            <a:r>
              <a:rPr lang="en-AU" baseline="0" dirty="0" smtClean="0"/>
              <a:t>This takes practice.</a:t>
            </a:r>
          </a:p>
          <a:p>
            <a:r>
              <a:rPr lang="en-AU" baseline="0" dirty="0" smtClean="0"/>
              <a:t>Assure students it is ok to take time to put thinking into words</a:t>
            </a:r>
          </a:p>
          <a:p>
            <a:r>
              <a:rPr lang="en-AU" baseline="0" dirty="0" smtClean="0"/>
              <a:t>This lets students know that they need to keep trying.</a:t>
            </a:r>
          </a:p>
          <a:p>
            <a:r>
              <a:rPr lang="en-AU" baseline="0" dirty="0" smtClean="0"/>
              <a:t>After a certain amount of wait time, can  go to other students but it will be important to come back to the student for their response.</a:t>
            </a:r>
            <a:endParaRPr lang="en-AU" dirty="0"/>
          </a:p>
        </p:txBody>
      </p:sp>
      <p:sp>
        <p:nvSpPr>
          <p:cNvPr id="4" name="Slide Number Placeholder 3"/>
          <p:cNvSpPr>
            <a:spLocks noGrp="1"/>
          </p:cNvSpPr>
          <p:nvPr>
            <p:ph type="sldNum" sz="quarter" idx="10"/>
          </p:nvPr>
        </p:nvSpPr>
        <p:spPr/>
        <p:txBody>
          <a:bodyPr/>
          <a:lstStyle/>
          <a:p>
            <a:fld id="{2DC57631-F5A2-4CC0-9263-25D45B72C8DA}" type="slidenum">
              <a:rPr lang="en-US" smtClean="0"/>
              <a:pPr/>
              <a:t>61</a:t>
            </a:fld>
            <a:endParaRPr lang="en-US"/>
          </a:p>
        </p:txBody>
      </p:sp>
    </p:spTree>
    <p:extLst>
      <p:ext uri="{BB962C8B-B14F-4D97-AF65-F5344CB8AC3E}">
        <p14:creationId xmlns:p14="http://schemas.microsoft.com/office/powerpoint/2010/main" val="18381766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Research says that when teachers wait at least three seconds, there is increased student participation and better quality student responses.</a:t>
            </a:r>
          </a:p>
          <a:p>
            <a:endParaRPr lang="en-AU" dirty="0" smtClean="0"/>
          </a:p>
          <a:p>
            <a:r>
              <a:rPr lang="en-AU" dirty="0" smtClean="0"/>
              <a:t>We need to establish certain norms in the  classroom</a:t>
            </a:r>
          </a:p>
          <a:p>
            <a:r>
              <a:rPr lang="en-AU" dirty="0" smtClean="0"/>
              <a:t>We all need time to think before speaking.</a:t>
            </a:r>
          </a:p>
          <a:p>
            <a:r>
              <a:rPr lang="en-AU" dirty="0" smtClean="0"/>
              <a:t>Sometimes when I ask a question, several</a:t>
            </a:r>
            <a:r>
              <a:rPr lang="en-AU" baseline="0" dirty="0" smtClean="0"/>
              <a:t> of you raise your hands straight away.</a:t>
            </a:r>
          </a:p>
          <a:p>
            <a:r>
              <a:rPr lang="en-AU" baseline="0" dirty="0" smtClean="0"/>
              <a:t>You know an answer immediately and you want to share it.</a:t>
            </a:r>
          </a:p>
          <a:p>
            <a:r>
              <a:rPr lang="en-AU" baseline="0" dirty="0" smtClean="0"/>
              <a:t>Others of you are still thinking.  And that’s ok.</a:t>
            </a:r>
          </a:p>
          <a:p>
            <a:r>
              <a:rPr lang="en-AU" baseline="0" dirty="0" smtClean="0"/>
              <a:t>In fact, I’m going to ask all of us to take more  time before we speak and to use that time to think.</a:t>
            </a:r>
          </a:p>
          <a:p>
            <a:r>
              <a:rPr lang="en-AU" baseline="0" dirty="0" smtClean="0"/>
              <a:t>Because even if you have the answer straight away, if you think about the question for a little while before you speak, you may come up with another answer or a better answer.</a:t>
            </a:r>
          </a:p>
          <a:p>
            <a:endParaRPr lang="en-AU" baseline="0" dirty="0" smtClean="0"/>
          </a:p>
          <a:p>
            <a:endParaRPr lang="en-AU" baseline="0" dirty="0" smtClean="0"/>
          </a:p>
          <a:p>
            <a:r>
              <a:rPr lang="en-AU" baseline="0" dirty="0" smtClean="0"/>
              <a:t>A researcher named Rowe has actually studied how long we should wait and think..and what happens when we take the time to think after a question is asked.  She discovered that if we wait three to five seconds before anyone speaks, student answers are better.  The answers are more complete, they are longer and they are more on target with the question.  She also found that students are more sure of their answers.  They don’t just guess as often.</a:t>
            </a:r>
            <a:endParaRPr lang="en-AU" dirty="0"/>
          </a:p>
        </p:txBody>
      </p:sp>
      <p:sp>
        <p:nvSpPr>
          <p:cNvPr id="4" name="Slide Number Placeholder 3"/>
          <p:cNvSpPr>
            <a:spLocks noGrp="1"/>
          </p:cNvSpPr>
          <p:nvPr>
            <p:ph type="sldNum" sz="quarter" idx="10"/>
          </p:nvPr>
        </p:nvSpPr>
        <p:spPr/>
        <p:txBody>
          <a:bodyPr/>
          <a:lstStyle/>
          <a:p>
            <a:fld id="{DD8D413C-A87C-4072-9468-1F6139396273}" type="slidenum">
              <a:rPr lang="en-AU" smtClean="0"/>
              <a:pPr/>
              <a:t>62</a:t>
            </a:fld>
            <a:endParaRPr lang="en-AU"/>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When you double wait time to allow students</a:t>
            </a:r>
            <a:r>
              <a:rPr lang="en-AU" baseline="0" dirty="0" smtClean="0"/>
              <a:t> more time to consider their answers there are some positive outcomes.</a:t>
            </a:r>
          </a:p>
          <a:p>
            <a:r>
              <a:rPr lang="en-AU" baseline="0" dirty="0" smtClean="0"/>
              <a:t>The answers are longer.  More students volunteer and give appropriate answers.</a:t>
            </a:r>
          </a:p>
          <a:p>
            <a:r>
              <a:rPr lang="en-AU" baseline="0" dirty="0" smtClean="0"/>
              <a:t>The failure to respond decreases. There are fewer “ I don’t knows” and no answer responses.</a:t>
            </a:r>
          </a:p>
          <a:p>
            <a:r>
              <a:rPr lang="en-AU" baseline="0" dirty="0" smtClean="0"/>
              <a:t>Responses are more confident.</a:t>
            </a:r>
          </a:p>
          <a:p>
            <a:r>
              <a:rPr lang="en-AU" baseline="0" dirty="0" smtClean="0"/>
              <a:t>Student change and or improve the answers of other students</a:t>
            </a:r>
          </a:p>
          <a:p>
            <a:r>
              <a:rPr lang="en-AU" baseline="0" dirty="0" smtClean="0"/>
              <a:t>More alternative explanations are offered.</a:t>
            </a:r>
          </a:p>
          <a:p>
            <a:endParaRPr lang="en-AU" baseline="0" dirty="0" smtClean="0"/>
          </a:p>
          <a:p>
            <a:r>
              <a:rPr lang="en-AU" baseline="0" dirty="0" smtClean="0"/>
              <a:t>You can also give students think time.</a:t>
            </a:r>
          </a:p>
          <a:p>
            <a:r>
              <a:rPr lang="en-AU" baseline="0" dirty="0" smtClean="0"/>
              <a:t>Turn to your partner.  Try out an idea before sharing with the class.</a:t>
            </a:r>
          </a:p>
          <a:p>
            <a:r>
              <a:rPr lang="en-AU" baseline="0" dirty="0" smtClean="0"/>
              <a:t>Think/ Pair/ Share</a:t>
            </a:r>
          </a:p>
          <a:p>
            <a:endParaRPr lang="en-AU" baseline="0" dirty="0" smtClean="0"/>
          </a:p>
          <a:p>
            <a:r>
              <a:rPr lang="en-AU" baseline="0" dirty="0" smtClean="0"/>
              <a:t>Model positive listening behaviour.  Look at the student giving the response.  Lean forward, nod, smile.</a:t>
            </a:r>
          </a:p>
          <a:p>
            <a:r>
              <a:rPr lang="en-AU" baseline="0" dirty="0" smtClean="0"/>
              <a:t>ESL and time to process the question.</a:t>
            </a:r>
            <a:endParaRPr lang="en-AU" dirty="0"/>
          </a:p>
        </p:txBody>
      </p:sp>
      <p:sp>
        <p:nvSpPr>
          <p:cNvPr id="4" name="Slide Number Placeholder 3"/>
          <p:cNvSpPr>
            <a:spLocks noGrp="1"/>
          </p:cNvSpPr>
          <p:nvPr>
            <p:ph type="sldNum" sz="quarter" idx="10"/>
          </p:nvPr>
        </p:nvSpPr>
        <p:spPr/>
        <p:txBody>
          <a:bodyPr/>
          <a:lstStyle/>
          <a:p>
            <a:fld id="{2A69FDB7-9DBB-4D1D-BF46-26FB791D7F8B}" type="slidenum">
              <a:rPr lang="en-AU" smtClean="0"/>
              <a:pPr/>
              <a:t>63</a:t>
            </a:fld>
            <a:endParaRPr lang="en-AU"/>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 expect you to do:</a:t>
            </a:r>
          </a:p>
          <a:p>
            <a:r>
              <a:rPr lang="en-US" dirty="0" smtClean="0"/>
              <a:t>Think about what the question is asking and what you know or think about</a:t>
            </a:r>
            <a:r>
              <a:rPr lang="en-US" baseline="0" dirty="0" smtClean="0"/>
              <a:t> the topic.</a:t>
            </a:r>
          </a:p>
          <a:p>
            <a:r>
              <a:rPr lang="en-US" baseline="0" dirty="0" smtClean="0"/>
              <a:t>Be ready with your answer.</a:t>
            </a:r>
          </a:p>
          <a:p>
            <a:endParaRPr lang="en-US" baseline="0" dirty="0" smtClean="0"/>
          </a:p>
          <a:p>
            <a:r>
              <a:rPr lang="en-US" baseline="0" dirty="0" smtClean="0"/>
              <a:t>Persist in thinking about what the question is asking, and identify what you know or think about the topic.</a:t>
            </a:r>
          </a:p>
          <a:p>
            <a:endParaRPr lang="en-US" baseline="0" dirty="0" smtClean="0"/>
          </a:p>
          <a:p>
            <a:r>
              <a:rPr lang="en-US" baseline="0" dirty="0" smtClean="0"/>
              <a:t>Do not raise your hand but be ready with your answer if the teacher calls on you.</a:t>
            </a:r>
          </a:p>
          <a:p>
            <a:endParaRPr lang="en-US" baseline="0" dirty="0" smtClean="0"/>
          </a:p>
          <a:p>
            <a:r>
              <a:rPr lang="en-US" baseline="0" dirty="0" smtClean="0"/>
              <a:t>Use the pause after you respond to a question to think…and then add to your response or change it if you think it was incorrect.</a:t>
            </a:r>
          </a:p>
          <a:p>
            <a:endParaRPr lang="en-US" baseline="0" dirty="0" smtClean="0"/>
          </a:p>
          <a:p>
            <a:r>
              <a:rPr lang="en-US" baseline="0" dirty="0" smtClean="0"/>
              <a:t>Listen to classmates answers; compare your own answer to the speaker’s; learn from one another</a:t>
            </a:r>
            <a:endParaRPr lang="en-US" dirty="0"/>
          </a:p>
        </p:txBody>
      </p:sp>
      <p:sp>
        <p:nvSpPr>
          <p:cNvPr id="4" name="Slide Number Placeholder 3"/>
          <p:cNvSpPr>
            <a:spLocks noGrp="1"/>
          </p:cNvSpPr>
          <p:nvPr>
            <p:ph type="sldNum" sz="quarter" idx="10"/>
          </p:nvPr>
        </p:nvSpPr>
        <p:spPr/>
        <p:txBody>
          <a:bodyPr/>
          <a:lstStyle/>
          <a:p>
            <a:fld id="{E8C60DA0-F1F9-477E-87CA-83D84231F588}"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A72463-E27F-4591-9EC2-AC228B5E3358}" type="slidenum">
              <a:rPr lang="en-AU" smtClean="0"/>
              <a:t>65</a:t>
            </a:fld>
            <a:endParaRPr lang="en-AU"/>
          </a:p>
        </p:txBody>
      </p:sp>
    </p:spTree>
    <p:extLst>
      <p:ext uri="{BB962C8B-B14F-4D97-AF65-F5344CB8AC3E}">
        <p14:creationId xmlns:p14="http://schemas.microsoft.com/office/powerpoint/2010/main" val="35930293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students are not paying attention</a:t>
            </a:r>
            <a:r>
              <a:rPr lang="en-AU" baseline="0" dirty="0" smtClean="0"/>
              <a:t> when the question is posed, they will not be able to answer correctly.</a:t>
            </a:r>
          </a:p>
          <a:p>
            <a:endParaRPr lang="en-AU" baseline="0" dirty="0" smtClean="0"/>
          </a:p>
          <a:p>
            <a:r>
              <a:rPr lang="en-AU" baseline="0" dirty="0" smtClean="0"/>
              <a:t>Students must interpret not only the meaning of the question but the level of thinking called for in a response.</a:t>
            </a:r>
          </a:p>
          <a:p>
            <a:r>
              <a:rPr lang="en-AU" baseline="0" dirty="0" smtClean="0"/>
              <a:t>This step takes different students different amounts of time.</a:t>
            </a:r>
          </a:p>
          <a:p>
            <a:r>
              <a:rPr lang="en-AU" baseline="0" dirty="0" smtClean="0"/>
              <a:t>Students who are literal may hear a question and not hear the nuances.</a:t>
            </a:r>
          </a:p>
          <a:p>
            <a:r>
              <a:rPr lang="en-AU" baseline="0" dirty="0" smtClean="0"/>
              <a:t>Students from an ESL background may struggle with the vocab, grammar, teachers pattern of speech.</a:t>
            </a:r>
          </a:p>
          <a:p>
            <a:r>
              <a:rPr lang="en-AU" baseline="0" dirty="0" smtClean="0"/>
              <a:t>ESL students also need more time at this level than native speakers.</a:t>
            </a:r>
          </a:p>
          <a:p>
            <a:r>
              <a:rPr lang="en-AU" baseline="0" dirty="0" smtClean="0"/>
              <a:t>Students have to translate the question into their home language before they can begin to make meaning of it.</a:t>
            </a:r>
          </a:p>
          <a:p>
            <a:endParaRPr lang="en-AU" baseline="0" dirty="0" smtClean="0"/>
          </a:p>
          <a:p>
            <a:r>
              <a:rPr lang="en-AU" baseline="0" dirty="0" smtClean="0"/>
              <a:t>The first two steps require listening and interpreting.</a:t>
            </a:r>
          </a:p>
          <a:p>
            <a:r>
              <a:rPr lang="en-AU" baseline="0" dirty="0" smtClean="0"/>
              <a:t>The third step ,answer to self, is the beginning of the formulation of the response.</a:t>
            </a:r>
          </a:p>
          <a:p>
            <a:r>
              <a:rPr lang="en-AU" baseline="0" dirty="0" smtClean="0"/>
              <a:t>The student may have heard the question correctly and interpreted the question correctly but now he/she has to think of an answer before she can put it into words.</a:t>
            </a:r>
          </a:p>
          <a:p>
            <a:endParaRPr lang="en-AU" baseline="0" dirty="0" smtClean="0"/>
          </a:p>
          <a:p>
            <a:r>
              <a:rPr lang="en-AU" baseline="0" dirty="0" smtClean="0"/>
              <a:t>Typically only one student is called upon.  Here students rethink and revise their answers based on other students answers, their own thinking about the answer and the teacher’s reaction and feedback.</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2DC57631-F5A2-4CC0-9263-25D45B72C8DA}" type="slidenum">
              <a:rPr lang="en-US" smtClean="0"/>
              <a:pPr/>
              <a:t>66</a:t>
            </a:fld>
            <a:endParaRPr lang="en-US"/>
          </a:p>
        </p:txBody>
      </p:sp>
    </p:spTree>
    <p:extLst>
      <p:ext uri="{BB962C8B-B14F-4D97-AF65-F5344CB8AC3E}">
        <p14:creationId xmlns:p14="http://schemas.microsoft.com/office/powerpoint/2010/main" val="32775914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231C5115-6605-4140-AEBF-364693DEEFBF}" type="slidenum">
              <a:rPr lang="en-US">
                <a:solidFill>
                  <a:srgbClr val="000000"/>
                </a:solidFill>
              </a:rPr>
              <a:pPr/>
              <a:t>67</a:t>
            </a:fld>
            <a:endParaRPr lang="en-US">
              <a:solidFill>
                <a:srgbClr val="000000"/>
              </a:solidFill>
            </a:endParaRPr>
          </a:p>
        </p:txBody>
      </p:sp>
      <p:sp>
        <p:nvSpPr>
          <p:cNvPr id="279555" name="Rectangle 2"/>
          <p:cNvSpPr>
            <a:spLocks noGrp="1" noRot="1" noChangeAspect="1" noChangeArrowheads="1"/>
          </p:cNvSpPr>
          <p:nvPr>
            <p:ph type="sldImg"/>
          </p:nvPr>
        </p:nvSpPr>
        <p:spPr>
          <a:solidFill>
            <a:srgbClr val="FFFFFF"/>
          </a:solidFill>
          <a:ln/>
        </p:spPr>
      </p:sp>
      <p:sp>
        <p:nvSpPr>
          <p:cNvPr id="27955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0598620B-7642-C142-AD08-BF6731DCA16F}" type="slidenum">
              <a:rPr lang="en-US">
                <a:solidFill>
                  <a:srgbClr val="000000"/>
                </a:solidFill>
              </a:rPr>
              <a:pPr/>
              <a:t>68</a:t>
            </a:fld>
            <a:endParaRPr lang="en-US">
              <a:solidFill>
                <a:srgbClr val="000000"/>
              </a:solidFill>
            </a:endParaRPr>
          </a:p>
        </p:txBody>
      </p:sp>
      <p:sp>
        <p:nvSpPr>
          <p:cNvPr id="281603" name="Rectangle 2"/>
          <p:cNvSpPr>
            <a:spLocks noGrp="1" noRot="1" noChangeAspect="1" noChangeArrowheads="1"/>
          </p:cNvSpPr>
          <p:nvPr>
            <p:ph type="sldImg"/>
          </p:nvPr>
        </p:nvSpPr>
        <p:spPr>
          <a:solidFill>
            <a:srgbClr val="FFFFFF"/>
          </a:solidFill>
          <a:ln/>
        </p:spPr>
      </p:sp>
      <p:sp>
        <p:nvSpPr>
          <p:cNvPr id="281604"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694E8BB9-9AC6-CE47-B1A6-4171EFFFB3C6}" type="slidenum">
              <a:rPr lang="en-US">
                <a:solidFill>
                  <a:srgbClr val="000000"/>
                </a:solidFill>
              </a:rPr>
              <a:pPr/>
              <a:t>69</a:t>
            </a:fld>
            <a:endParaRPr lang="en-US">
              <a:solidFill>
                <a:srgbClr val="000000"/>
              </a:solidFill>
            </a:endParaRPr>
          </a:p>
        </p:txBody>
      </p:sp>
      <p:sp>
        <p:nvSpPr>
          <p:cNvPr id="283651" name="Rectangle 2"/>
          <p:cNvSpPr>
            <a:spLocks noGrp="1" noRot="1" noChangeAspect="1" noChangeArrowheads="1"/>
          </p:cNvSpPr>
          <p:nvPr>
            <p:ph type="sldImg"/>
          </p:nvPr>
        </p:nvSpPr>
        <p:spPr>
          <a:solidFill>
            <a:srgbClr val="FFFFFF"/>
          </a:solidFill>
          <a:ln/>
        </p:spPr>
      </p:sp>
      <p:sp>
        <p:nvSpPr>
          <p:cNvPr id="28365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66461CB-9C8F-D847-8E13-DF8049F72E39}" type="slidenum">
              <a:rPr lang="en-US">
                <a:solidFill>
                  <a:prstClr val="black"/>
                </a:solidFill>
              </a:rPr>
              <a:pPr/>
              <a:t>7</a:t>
            </a:fld>
            <a:endParaRPr lang="en-US">
              <a:solidFill>
                <a:prstClr val="black"/>
              </a:solidFill>
            </a:endParaRPr>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AU" dirty="0" smtClean="0"/>
              <a:t>All students have a right to engage in Accountable Talk discussions, not just</a:t>
            </a:r>
            <a:r>
              <a:rPr lang="en-AU" baseline="0" dirty="0" smtClean="0"/>
              <a:t> </a:t>
            </a:r>
            <a:r>
              <a:rPr lang="en-AU" dirty="0" smtClean="0"/>
              <a:t>the "best and brightest," nor only those who are struggling in school. </a:t>
            </a:r>
          </a:p>
          <a:p>
            <a:pPr eaLnBrk="1" hangingPunct="1"/>
            <a:r>
              <a:rPr lang="en-AU" dirty="0" smtClean="0"/>
              <a:t>It is not</a:t>
            </a:r>
            <a:r>
              <a:rPr lang="en-AU" baseline="0" dirty="0" smtClean="0"/>
              <a:t> </a:t>
            </a:r>
            <a:r>
              <a:rPr lang="en-AU" dirty="0" smtClean="0"/>
              <a:t>something that should be limited to special times of the day, or to special</a:t>
            </a:r>
            <a:r>
              <a:rPr lang="en-AU" baseline="0" dirty="0" smtClean="0"/>
              <a:t> </a:t>
            </a:r>
            <a:r>
              <a:rPr lang="en-AU" dirty="0" smtClean="0"/>
              <a:t>groups of students. </a:t>
            </a:r>
          </a:p>
          <a:p>
            <a:pPr eaLnBrk="1" hangingPunct="1"/>
            <a:r>
              <a:rPr lang="en-AU" dirty="0" smtClean="0"/>
              <a:t>And we should expect to find Accountable Talk</a:t>
            </a:r>
            <a:r>
              <a:rPr lang="en-AU" baseline="0" dirty="0" smtClean="0"/>
              <a:t> </a:t>
            </a:r>
            <a:r>
              <a:rPr lang="en-AU" dirty="0" smtClean="0"/>
              <a:t>discussions across all grade levels and in all subject areas.</a:t>
            </a: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BC7AC0B4-1794-9440-9AE2-358494864AC4}" type="slidenum">
              <a:rPr lang="en-US">
                <a:solidFill>
                  <a:srgbClr val="000000"/>
                </a:solidFill>
              </a:rPr>
              <a:pPr/>
              <a:t>70</a:t>
            </a:fld>
            <a:endParaRPr lang="en-US">
              <a:solidFill>
                <a:srgbClr val="000000"/>
              </a:solidFill>
            </a:endParaRPr>
          </a:p>
        </p:txBody>
      </p:sp>
      <p:sp>
        <p:nvSpPr>
          <p:cNvPr id="285699" name="Rectangle 2"/>
          <p:cNvSpPr>
            <a:spLocks noGrp="1" noRot="1" noChangeAspect="1" noChangeArrowheads="1"/>
          </p:cNvSpPr>
          <p:nvPr>
            <p:ph type="sldImg"/>
          </p:nvPr>
        </p:nvSpPr>
        <p:spPr>
          <a:solidFill>
            <a:srgbClr val="FFFFFF"/>
          </a:solidFill>
          <a:ln/>
        </p:spPr>
      </p:sp>
      <p:sp>
        <p:nvSpPr>
          <p:cNvPr id="28570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3DBD94DC-2E9B-FD4B-A5A3-51C3E42DB295}" type="slidenum">
              <a:rPr lang="en-US">
                <a:solidFill>
                  <a:srgbClr val="000000"/>
                </a:solidFill>
              </a:rPr>
              <a:pPr/>
              <a:t>71</a:t>
            </a:fld>
            <a:endParaRPr lang="en-US">
              <a:solidFill>
                <a:srgbClr val="000000"/>
              </a:solidFill>
            </a:endParaRPr>
          </a:p>
        </p:txBody>
      </p:sp>
      <p:sp>
        <p:nvSpPr>
          <p:cNvPr id="287747" name="Rectangle 2"/>
          <p:cNvSpPr>
            <a:spLocks noGrp="1" noRot="1" noChangeAspect="1" noChangeArrowheads="1"/>
          </p:cNvSpPr>
          <p:nvPr>
            <p:ph type="sldImg"/>
          </p:nvPr>
        </p:nvSpPr>
        <p:spPr>
          <a:solidFill>
            <a:srgbClr val="FFFFFF"/>
          </a:solidFill>
          <a:ln/>
        </p:spPr>
      </p:sp>
      <p:sp>
        <p:nvSpPr>
          <p:cNvPr id="28774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D4D0E48C-137C-E045-AF01-FCA0433E12A7}" type="slidenum">
              <a:rPr lang="en-US">
                <a:solidFill>
                  <a:srgbClr val="000000"/>
                </a:solidFill>
              </a:rPr>
              <a:pPr/>
              <a:t>72</a:t>
            </a:fld>
            <a:endParaRPr lang="en-US">
              <a:solidFill>
                <a:srgbClr val="000000"/>
              </a:solidFill>
            </a:endParaRPr>
          </a:p>
        </p:txBody>
      </p:sp>
      <p:sp>
        <p:nvSpPr>
          <p:cNvPr id="289795" name="Rectangle 2"/>
          <p:cNvSpPr>
            <a:spLocks noGrp="1" noRot="1" noChangeAspect="1" noChangeArrowheads="1"/>
          </p:cNvSpPr>
          <p:nvPr>
            <p:ph type="sldImg"/>
          </p:nvPr>
        </p:nvSpPr>
        <p:spPr>
          <a:solidFill>
            <a:srgbClr val="FFFFFF"/>
          </a:solidFill>
          <a:ln/>
        </p:spPr>
      </p:sp>
      <p:sp>
        <p:nvSpPr>
          <p:cNvPr id="28979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3D0E8701-6D02-6940-BEA4-B5065AE09670}" type="slidenum">
              <a:rPr lang="en-US">
                <a:solidFill>
                  <a:srgbClr val="000000"/>
                </a:solidFill>
              </a:rPr>
              <a:pPr/>
              <a:t>73</a:t>
            </a:fld>
            <a:endParaRPr lang="en-US">
              <a:solidFill>
                <a:srgbClr val="000000"/>
              </a:solidFill>
            </a:endParaRPr>
          </a:p>
        </p:txBody>
      </p:sp>
      <p:sp>
        <p:nvSpPr>
          <p:cNvPr id="291843" name="Rectangle 2"/>
          <p:cNvSpPr>
            <a:spLocks noGrp="1" noRot="1" noChangeAspect="1" noChangeArrowheads="1"/>
          </p:cNvSpPr>
          <p:nvPr>
            <p:ph type="sldImg"/>
          </p:nvPr>
        </p:nvSpPr>
        <p:spPr>
          <a:solidFill>
            <a:srgbClr val="FFFFFF"/>
          </a:solidFill>
          <a:ln/>
        </p:spPr>
      </p:sp>
      <p:sp>
        <p:nvSpPr>
          <p:cNvPr id="291844"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B1D6BEB5-EC11-5141-89CC-7CD96CC07721}" type="slidenum">
              <a:rPr lang="en-US">
                <a:solidFill>
                  <a:srgbClr val="000000"/>
                </a:solidFill>
              </a:rPr>
              <a:pPr/>
              <a:t>74</a:t>
            </a:fld>
            <a:endParaRPr lang="en-US">
              <a:solidFill>
                <a:srgbClr val="000000"/>
              </a:solidFill>
            </a:endParaRPr>
          </a:p>
        </p:txBody>
      </p:sp>
      <p:sp>
        <p:nvSpPr>
          <p:cNvPr id="293891" name="Rectangle 2"/>
          <p:cNvSpPr>
            <a:spLocks noGrp="1" noRot="1" noChangeAspect="1" noChangeArrowheads="1"/>
          </p:cNvSpPr>
          <p:nvPr>
            <p:ph type="sldImg"/>
          </p:nvPr>
        </p:nvSpPr>
        <p:spPr>
          <a:solidFill>
            <a:srgbClr val="FFFFFF"/>
          </a:solidFill>
          <a:ln/>
        </p:spPr>
      </p:sp>
      <p:sp>
        <p:nvSpPr>
          <p:cNvPr id="29389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574D8B11-C525-B74F-8D01-BF6330E16F1C}" type="slidenum">
              <a:rPr lang="en-US">
                <a:solidFill>
                  <a:srgbClr val="000000"/>
                </a:solidFill>
              </a:rPr>
              <a:pPr/>
              <a:t>75</a:t>
            </a:fld>
            <a:endParaRPr lang="en-US">
              <a:solidFill>
                <a:srgbClr val="000000"/>
              </a:solidFill>
            </a:endParaRPr>
          </a:p>
        </p:txBody>
      </p:sp>
      <p:sp>
        <p:nvSpPr>
          <p:cNvPr id="295939" name="Rectangle 2"/>
          <p:cNvSpPr>
            <a:spLocks noGrp="1" noRot="1" noChangeAspect="1" noChangeArrowheads="1"/>
          </p:cNvSpPr>
          <p:nvPr>
            <p:ph type="sldImg"/>
          </p:nvPr>
        </p:nvSpPr>
        <p:spPr>
          <a:solidFill>
            <a:srgbClr val="FFFFFF"/>
          </a:solidFill>
          <a:ln/>
        </p:spPr>
      </p:sp>
      <p:sp>
        <p:nvSpPr>
          <p:cNvPr id="29594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74BD3E66-B07B-A145-821C-4303816EC72A}" type="slidenum">
              <a:rPr lang="en-US">
                <a:solidFill>
                  <a:srgbClr val="000000"/>
                </a:solidFill>
              </a:rPr>
              <a:pPr/>
              <a:t>76</a:t>
            </a:fld>
            <a:endParaRPr lang="en-US">
              <a:solidFill>
                <a:srgbClr val="000000"/>
              </a:solidFill>
            </a:endParaRPr>
          </a:p>
        </p:txBody>
      </p:sp>
      <p:sp>
        <p:nvSpPr>
          <p:cNvPr id="297987" name="Rectangle 2"/>
          <p:cNvSpPr>
            <a:spLocks noGrp="1" noRot="1" noChangeAspect="1" noChangeArrowheads="1"/>
          </p:cNvSpPr>
          <p:nvPr>
            <p:ph type="sldImg"/>
          </p:nvPr>
        </p:nvSpPr>
        <p:spPr>
          <a:solidFill>
            <a:srgbClr val="FFFFFF"/>
          </a:solidFill>
          <a:ln/>
        </p:spPr>
      </p:sp>
      <p:sp>
        <p:nvSpPr>
          <p:cNvPr id="29798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92858947-62B5-EC45-A69C-09AD39C68B76}" type="slidenum">
              <a:rPr lang="en-US">
                <a:solidFill>
                  <a:srgbClr val="000000"/>
                </a:solidFill>
              </a:rPr>
              <a:pPr/>
              <a:t>77</a:t>
            </a:fld>
            <a:endParaRPr lang="en-US">
              <a:solidFill>
                <a:srgbClr val="000000"/>
              </a:solidFill>
            </a:endParaRPr>
          </a:p>
        </p:txBody>
      </p:sp>
      <p:sp>
        <p:nvSpPr>
          <p:cNvPr id="300035" name="Rectangle 2"/>
          <p:cNvSpPr>
            <a:spLocks noGrp="1" noRot="1" noChangeAspect="1" noChangeArrowheads="1"/>
          </p:cNvSpPr>
          <p:nvPr>
            <p:ph type="sldImg"/>
          </p:nvPr>
        </p:nvSpPr>
        <p:spPr>
          <a:solidFill>
            <a:srgbClr val="FFFFFF"/>
          </a:solidFill>
          <a:ln/>
        </p:spPr>
      </p:sp>
      <p:sp>
        <p:nvSpPr>
          <p:cNvPr id="300036" name="Rectangle 3"/>
          <p:cNvSpPr>
            <a:spLocks noGrp="1" noChangeArrowheads="1"/>
          </p:cNvSpPr>
          <p:nvPr>
            <p:ph type="body" idx="1"/>
          </p:nvPr>
        </p:nvSpPr>
        <p:spPr>
          <a:solidFill>
            <a:srgbClr val="FFFFFF"/>
          </a:solidFill>
          <a:ln>
            <a:solidFill>
              <a:srgbClr val="000000"/>
            </a:solidFill>
          </a:ln>
        </p:spPr>
        <p:txBody>
          <a:bodyPr/>
          <a:lstStyle/>
          <a:p>
            <a:pPr marL="119063" indent="-7938" eaLnBrk="1" hangingPunct="1">
              <a:buFontTx/>
              <a:buNone/>
            </a:pPr>
            <a:r>
              <a:rPr lang="en-US" sz="1200" dirty="0" smtClean="0">
                <a:latin typeface="Optima" charset="0"/>
              </a:rPr>
              <a:t>Classroom discussion can bring all these students onto the same page, coordinating their attention and their motivation towards the same set of topics, concepts, expressions, and so on. </a:t>
            </a:r>
          </a:p>
          <a:p>
            <a:pPr marL="119063" indent="-7938" eaLnBrk="1" hangingPunct="1">
              <a:buFontTx/>
              <a:buNone/>
            </a:pPr>
            <a:endParaRPr lang="en-US" sz="1200" dirty="0" smtClean="0">
              <a:latin typeface="Optima" charset="0"/>
            </a:endParaRPr>
          </a:p>
          <a:p>
            <a:pPr marL="119063" indent="-7938" eaLnBrk="1" hangingPunct="1">
              <a:buFontTx/>
              <a:buNone/>
            </a:pPr>
            <a:r>
              <a:rPr lang="en-US" sz="1200" dirty="0" smtClean="0">
                <a:latin typeface="Optima" charset="0"/>
              </a:rPr>
              <a:t>And it helps </a:t>
            </a:r>
            <a:r>
              <a:rPr lang="en-US" sz="1200" u="sng" dirty="0" smtClean="0">
                <a:latin typeface="Optima" charset="0"/>
              </a:rPr>
              <a:t>you </a:t>
            </a:r>
            <a:r>
              <a:rPr lang="en-US" sz="1200" dirty="0" smtClean="0">
                <a:latin typeface="Optima" charset="0"/>
              </a:rPr>
              <a:t>understand their thinking…</a:t>
            </a:r>
          </a:p>
          <a:p>
            <a:pPr marL="119063" indent="-7938" eaLnBrk="1" hangingPunct="1">
              <a:buFontTx/>
              <a:buNone/>
            </a:pPr>
            <a:endParaRPr lang="en-US" sz="1200" dirty="0" smtClean="0">
              <a:latin typeface="Optima" charset="0"/>
            </a:endParaRPr>
          </a:p>
          <a:p>
            <a:pPr marL="119063" indent="-7938" eaLnBrk="1" hangingPunct="1">
              <a:buFontTx/>
              <a:buNone/>
            </a:pPr>
            <a:r>
              <a:rPr lang="en-US" sz="1200" dirty="0" smtClean="0">
                <a:latin typeface="Optima" charset="0"/>
              </a:rPr>
              <a:t>But we have to be aware of the things we will find challenging. Some teachers find it challenging to actually discuss student thinking that they know is incorrect.</a:t>
            </a:r>
            <a:r>
              <a:rPr lang="en-US" sz="1100" dirty="0" smtClean="0">
                <a:latin typeface="Optima" charset="0"/>
              </a:rPr>
              <a:t> </a:t>
            </a:r>
            <a:endParaRPr lang="en-US" sz="1100" i="1" dirty="0" smtClean="0">
              <a:latin typeface="Optima" charset="0"/>
            </a:endParaRPr>
          </a:p>
          <a:p>
            <a:pPr marL="119063" indent="-79375" eaLnBrk="1" hangingPunct="1">
              <a:buFontTx/>
              <a:buNone/>
            </a:pPr>
            <a:endParaRPr lang="en-US" sz="1100" b="1" dirty="0" smtClean="0">
              <a:latin typeface="Times" charset="0"/>
            </a:endParaRPr>
          </a:p>
          <a:p>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Each move helps you simultaneously</a:t>
            </a:r>
            <a:r>
              <a:rPr lang="en-AU" baseline="0" dirty="0" smtClean="0"/>
              <a:t> manage the four big ideas of </a:t>
            </a:r>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78</a:t>
            </a:fld>
            <a:endParaRPr lang="en-AU"/>
          </a:p>
        </p:txBody>
      </p:sp>
    </p:spTree>
    <p:extLst>
      <p:ext uri="{BB962C8B-B14F-4D97-AF65-F5344CB8AC3E}">
        <p14:creationId xmlns:p14="http://schemas.microsoft.com/office/powerpoint/2010/main" val="32862621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So each of these moves has a different function as you are trying to go forward and do these four things at the same time. Manage intelligibility, manage coherence, ensure engagement and motivation, ensure equitable participation.</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Managing student engagement so that you’re keeping everyone focused and on the same page and managing equitable participation which is you’re not just letting those few  students who love to tell you what they know…talk</a:t>
            </a:r>
          </a:p>
          <a:p>
            <a:r>
              <a:rPr lang="en-AU" sz="1200" kern="1200" dirty="0" smtClean="0">
                <a:solidFill>
                  <a:schemeClr val="tx1"/>
                </a:solidFill>
                <a:effectLst/>
                <a:latin typeface="+mn-lt"/>
                <a:ea typeface="+mn-ea"/>
                <a:cs typeface="+mn-cs"/>
              </a:rPr>
              <a:t>You have to make sure the class is not dominated by those who have been talking and being listened to from birth</a:t>
            </a:r>
          </a:p>
          <a:p>
            <a:r>
              <a:rPr lang="en-AU" sz="1200" kern="1200" dirty="0" smtClean="0">
                <a:solidFill>
                  <a:schemeClr val="tx1"/>
                </a:solidFill>
                <a:effectLst/>
                <a:latin typeface="+mn-lt"/>
                <a:ea typeface="+mn-ea"/>
                <a:cs typeface="+mn-cs"/>
              </a:rPr>
              <a:t>Getting everyone to participate is a complicated task</a:t>
            </a:r>
          </a:p>
          <a:p>
            <a:r>
              <a:rPr lang="en-AU" sz="1200" kern="1200" dirty="0" smtClean="0">
                <a:solidFill>
                  <a:schemeClr val="tx1"/>
                </a:solidFill>
                <a:effectLst/>
                <a:latin typeface="+mn-lt"/>
                <a:ea typeface="+mn-ea"/>
                <a:cs typeface="+mn-cs"/>
              </a:rPr>
              <a:t>When discussion are held over time students get better and better</a:t>
            </a:r>
          </a:p>
          <a:p>
            <a:r>
              <a:rPr lang="en-AU" sz="1200" kern="1200" dirty="0" smtClean="0">
                <a:solidFill>
                  <a:schemeClr val="tx1"/>
                </a:solidFill>
                <a:effectLst/>
                <a:latin typeface="+mn-lt"/>
                <a:ea typeface="+mn-ea"/>
                <a:cs typeface="+mn-cs"/>
              </a:rPr>
              <a:t>Won’t these talk moves take too much time?</a:t>
            </a:r>
          </a:p>
          <a:p>
            <a:r>
              <a:rPr lang="en-AU" sz="1200" kern="1200" dirty="0" smtClean="0">
                <a:solidFill>
                  <a:schemeClr val="tx1"/>
                </a:solidFill>
                <a:effectLst/>
                <a:latin typeface="+mn-lt"/>
                <a:ea typeface="+mn-ea"/>
                <a:cs typeface="+mn-cs"/>
              </a:rPr>
              <a:t>Choose what to focus on</a:t>
            </a:r>
          </a:p>
          <a:p>
            <a:r>
              <a:rPr lang="en-AU" sz="1200" kern="1200" dirty="0" smtClean="0">
                <a:solidFill>
                  <a:schemeClr val="tx1"/>
                </a:solidFill>
                <a:effectLst/>
                <a:latin typeface="+mn-lt"/>
                <a:ea typeface="+mn-ea"/>
                <a:cs typeface="+mn-cs"/>
              </a:rPr>
              <a:t>Remember the harsh realities of the classroom</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Each of these moves has multiple uses and as a teacher you know this</a:t>
            </a:r>
          </a:p>
          <a:p>
            <a:r>
              <a:rPr lang="en-AU" sz="1200" kern="1200" dirty="0" smtClean="0">
                <a:solidFill>
                  <a:schemeClr val="tx1"/>
                </a:solidFill>
                <a:effectLst/>
                <a:latin typeface="+mn-lt"/>
                <a:ea typeface="+mn-ea"/>
                <a:cs typeface="+mn-cs"/>
              </a:rPr>
              <a:t>You know that anything you say is simultaneously working at the level of the content and at the level of the social relationships and at the level of the classroom culture and at the level of your relationship with that student which is why language is so powerful in classroom settings</a:t>
            </a:r>
          </a:p>
          <a:p>
            <a:r>
              <a:rPr lang="en-AU" sz="1200" kern="1200" dirty="0" smtClean="0">
                <a:solidFill>
                  <a:schemeClr val="tx1"/>
                </a:solidFill>
                <a:effectLst/>
                <a:latin typeface="+mn-lt"/>
                <a:ea typeface="+mn-ea"/>
                <a:cs typeface="+mn-cs"/>
              </a:rPr>
              <a:t>So each move helps the teacher manage the intelligibility of the </a:t>
            </a:r>
            <a:r>
              <a:rPr lang="en-AU" sz="1200" kern="1200" dirty="0" err="1" smtClean="0">
                <a:solidFill>
                  <a:schemeClr val="tx1"/>
                </a:solidFill>
                <a:effectLst/>
                <a:latin typeface="+mn-lt"/>
                <a:ea typeface="+mn-ea"/>
                <a:cs typeface="+mn-cs"/>
              </a:rPr>
              <a:t>content..making</a:t>
            </a:r>
            <a:r>
              <a:rPr lang="en-AU" sz="1200" kern="1200" dirty="0" smtClean="0">
                <a:solidFill>
                  <a:schemeClr val="tx1"/>
                </a:solidFill>
                <a:effectLst/>
                <a:latin typeface="+mn-lt"/>
                <a:ea typeface="+mn-ea"/>
                <a:cs typeface="+mn-cs"/>
              </a:rPr>
              <a:t> it understood by the students</a:t>
            </a:r>
          </a:p>
          <a:p>
            <a:r>
              <a:rPr lang="en-AU" sz="1200" kern="1200" dirty="0" smtClean="0">
                <a:solidFill>
                  <a:schemeClr val="tx1"/>
                </a:solidFill>
                <a:effectLst/>
                <a:latin typeface="+mn-lt"/>
                <a:ea typeface="+mn-ea"/>
                <a:cs typeface="+mn-cs"/>
              </a:rPr>
              <a:t>Making the content hang together so you are not going off in all different directions</a:t>
            </a:r>
          </a:p>
          <a:p>
            <a:endParaRPr lang="en-AU" dirty="0"/>
          </a:p>
        </p:txBody>
      </p:sp>
      <p:sp>
        <p:nvSpPr>
          <p:cNvPr id="4" name="Slide Number Placeholder 3"/>
          <p:cNvSpPr>
            <a:spLocks noGrp="1"/>
          </p:cNvSpPr>
          <p:nvPr>
            <p:ph type="sldNum" sz="quarter" idx="10"/>
          </p:nvPr>
        </p:nvSpPr>
        <p:spPr/>
        <p:txBody>
          <a:bodyPr/>
          <a:lstStyle/>
          <a:p>
            <a:fld id="{0AE863E6-BFDC-412E-94D8-5242F585198A}" type="slidenum">
              <a:rPr lang="en-AU" smtClean="0"/>
              <a:t>79</a:t>
            </a:fld>
            <a:endParaRPr lang="en-AU"/>
          </a:p>
        </p:txBody>
      </p:sp>
    </p:spTree>
    <p:extLst>
      <p:ext uri="{BB962C8B-B14F-4D97-AF65-F5344CB8AC3E}">
        <p14:creationId xmlns:p14="http://schemas.microsoft.com/office/powerpoint/2010/main" val="2302758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We’ve all experienced learning about a concept by listening to a teacher talk about it.</a:t>
            </a:r>
          </a:p>
          <a:p>
            <a:r>
              <a:rPr lang="en-AU" dirty="0" smtClean="0"/>
              <a:t>After we listen to the teacher we may</a:t>
            </a:r>
            <a:r>
              <a:rPr lang="en-AU" baseline="0" dirty="0" smtClean="0"/>
              <a:t> feel we understand the concept.</a:t>
            </a:r>
          </a:p>
          <a:p>
            <a:r>
              <a:rPr lang="en-AU" baseline="0" dirty="0" smtClean="0"/>
              <a:t>However, when asked to put the concept into words, we may discover that our understanding is not as deep as we thought.</a:t>
            </a:r>
          </a:p>
          <a:p>
            <a:r>
              <a:rPr lang="en-AU" baseline="0" dirty="0" smtClean="0"/>
              <a:t>We may become inarticulate, even speechless.</a:t>
            </a:r>
          </a:p>
          <a:p>
            <a:r>
              <a:rPr lang="en-AU" baseline="0" dirty="0" smtClean="0"/>
              <a:t>We don’t’ have the understanding to put the ideas into words clearly.</a:t>
            </a:r>
          </a:p>
          <a:p>
            <a:r>
              <a:rPr lang="en-AU" baseline="0" dirty="0" smtClean="0"/>
              <a:t>Yet unless we are put into a situation where we MUST talk or write about the concept, we may never come to realise that our knowledge is incomplete, shallow or passive.</a:t>
            </a:r>
          </a:p>
          <a:p>
            <a:r>
              <a:rPr lang="en-AU" baseline="0" dirty="0" smtClean="0"/>
              <a:t>How can we push our students beyond incomplete, shallow or passive understanding?</a:t>
            </a:r>
          </a:p>
          <a:p>
            <a:r>
              <a:rPr lang="en-AU" baseline="0" dirty="0" smtClean="0"/>
              <a:t>One way is to incorporate student talk into lessons about the ideas they are trying to understand.</a:t>
            </a:r>
            <a:endParaRPr lang="en-AU" dirty="0"/>
          </a:p>
        </p:txBody>
      </p:sp>
      <p:sp>
        <p:nvSpPr>
          <p:cNvPr id="4" name="Slide Number Placeholder 3"/>
          <p:cNvSpPr>
            <a:spLocks noGrp="1"/>
          </p:cNvSpPr>
          <p:nvPr>
            <p:ph type="sldNum" sz="quarter" idx="10"/>
          </p:nvPr>
        </p:nvSpPr>
        <p:spPr/>
        <p:txBody>
          <a:bodyPr/>
          <a:lstStyle/>
          <a:p>
            <a:fld id="{9CA72463-E27F-4591-9EC2-AC228B5E3358}" type="slidenum">
              <a:rPr lang="en-AU" smtClean="0"/>
              <a:t>8</a:t>
            </a:fld>
            <a:endParaRPr lang="en-AU"/>
          </a:p>
        </p:txBody>
      </p:sp>
    </p:spTree>
    <p:extLst>
      <p:ext uri="{BB962C8B-B14F-4D97-AF65-F5344CB8AC3E}">
        <p14:creationId xmlns:p14="http://schemas.microsoft.com/office/powerpoint/2010/main" val="5183896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80</a:t>
            </a:fld>
            <a:endParaRPr lang="en-US">
              <a:solidFill>
                <a:srgbClr val="000000"/>
              </a:solidFill>
            </a:endParaRPr>
          </a:p>
        </p:txBody>
      </p:sp>
      <p:sp>
        <p:nvSpPr>
          <p:cNvPr id="17411" name="Text Box 2"/>
          <p:cNvSpPr txBox="1">
            <a:spLocks noChangeArrowheads="1"/>
          </p:cNvSpPr>
          <p:nvPr/>
        </p:nvSpPr>
        <p:spPr bwMode="auto">
          <a:xfrm>
            <a:off x="1134269" y="745450"/>
            <a:ext cx="4537075" cy="3727252"/>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07415" y="4721186"/>
            <a:ext cx="4990783" cy="4484782"/>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r>
              <a:rPr lang="en-US" sz="1200" dirty="0" smtClean="0">
                <a:latin typeface="Optima"/>
                <a:cs typeface="Optima"/>
              </a:rPr>
              <a:t>Your students have been primed all through their schooling to look at the teacher’s face and listen to the teacher’s voice for clues to what the right answer is</a:t>
            </a:r>
            <a:r>
              <a:rPr lang="en-US" sz="1200" dirty="0" smtClean="0"/>
              <a:t>. </a:t>
            </a:r>
          </a:p>
          <a:p>
            <a:pPr eaLnBrk="1" hangingPunct="1">
              <a:spcBef>
                <a:spcPct val="0"/>
              </a:spcBef>
            </a:pPr>
            <a:endParaRPr lang="en-US" sz="1200" dirty="0" smtClean="0"/>
          </a:p>
          <a:p>
            <a:pPr marL="0" marR="0" lvl="0" indent="0" algn="l" defTabSz="449263" rtl="0" eaLnBrk="1" fontAlgn="base" latinLnBrk="0" hangingPunct="1">
              <a:lnSpc>
                <a:spcPct val="100000"/>
              </a:lnSpc>
              <a:spcBef>
                <a:spcPct val="0"/>
              </a:spcBef>
              <a:spcAft>
                <a:spcPct val="0"/>
              </a:spcAft>
              <a:buClrTx/>
              <a:buSzTx/>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0" cap="none" spc="0" normalizeH="0" baseline="0" noProof="0" dirty="0" smtClean="0">
                <a:ln>
                  <a:noFill/>
                </a:ln>
                <a:solidFill>
                  <a:schemeClr val="tx2"/>
                </a:solidFill>
                <a:effectLst/>
                <a:uLnTx/>
                <a:uFillTx/>
                <a:latin typeface="Optima"/>
                <a:ea typeface="+mn-ea"/>
                <a:cs typeface="Optima"/>
              </a:rPr>
              <a:t>When you scaffold a discussion, it will run aground if students simply look to</a:t>
            </a:r>
            <a:r>
              <a:rPr kumimoji="0" lang="en-US" sz="1200" b="0" i="0" u="none" strike="noStrike" kern="0" cap="none" spc="0" normalizeH="0" noProof="0" dirty="0" smtClean="0">
                <a:ln>
                  <a:noFill/>
                </a:ln>
                <a:solidFill>
                  <a:schemeClr val="tx2"/>
                </a:solidFill>
                <a:effectLst/>
                <a:uLnTx/>
                <a:uFillTx/>
                <a:latin typeface="Optima"/>
                <a:ea typeface="+mn-ea"/>
                <a:cs typeface="Optima"/>
              </a:rPr>
              <a:t> you for the “right answer.”  </a:t>
            </a:r>
          </a:p>
          <a:p>
            <a:pPr marL="0" marR="0" lvl="0" indent="0" algn="l" defTabSz="449263" rtl="0" eaLnBrk="1" fontAlgn="base" latinLnBrk="0" hangingPunct="1">
              <a:lnSpc>
                <a:spcPct val="100000"/>
              </a:lnSpc>
              <a:spcBef>
                <a:spcPct val="0"/>
              </a:spcBef>
              <a:spcAft>
                <a:spcPct val="0"/>
              </a:spcAft>
              <a:buClrTx/>
              <a:buSzTx/>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200" kern="0" baseline="0" dirty="0" smtClean="0">
              <a:solidFill>
                <a:schemeClr val="tx2"/>
              </a:solidFill>
              <a:latin typeface="Optima"/>
              <a:ea typeface="+mn-ea"/>
              <a:cs typeface="Optima"/>
            </a:endParaRPr>
          </a:p>
          <a:p>
            <a:pPr marL="0" marR="0" lvl="0" indent="0" algn="l" defTabSz="449263" rtl="0" eaLnBrk="1" fontAlgn="base" latinLnBrk="0" hangingPunct="1">
              <a:lnSpc>
                <a:spcPct val="100000"/>
              </a:lnSpc>
              <a:spcBef>
                <a:spcPct val="0"/>
              </a:spcBef>
              <a:spcAft>
                <a:spcPct val="0"/>
              </a:spcAft>
              <a:buClrTx/>
              <a:buSzTx/>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1" i="0" u="none" strike="noStrike" kern="0" cap="none" spc="0" normalizeH="0" noProof="0" dirty="0" smtClean="0">
                <a:ln>
                  <a:noFill/>
                </a:ln>
                <a:solidFill>
                  <a:schemeClr val="tx2"/>
                </a:solidFill>
                <a:effectLst/>
                <a:uLnTx/>
                <a:uFillTx/>
                <a:latin typeface="Optima"/>
                <a:ea typeface="+mn-ea"/>
                <a:cs typeface="Optima"/>
              </a:rPr>
              <a:t>Why?  </a:t>
            </a:r>
          </a:p>
          <a:p>
            <a:pPr marL="0" marR="0" lvl="0" indent="0" algn="l" defTabSz="449263" rtl="0" eaLnBrk="1" fontAlgn="base" latinLnBrk="0" hangingPunct="1">
              <a:lnSpc>
                <a:spcPct val="100000"/>
              </a:lnSpc>
              <a:spcBef>
                <a:spcPct val="0"/>
              </a:spcBef>
              <a:spcAft>
                <a:spcPct val="0"/>
              </a:spcAft>
              <a:buClrTx/>
              <a:buSzTx/>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i="0" u="none" strike="noStrike" kern="0" cap="none" spc="0" normalizeH="0" noProof="0" dirty="0" smtClean="0">
                <a:ln>
                  <a:noFill/>
                </a:ln>
                <a:solidFill>
                  <a:schemeClr val="tx2"/>
                </a:solidFill>
                <a:effectLst/>
                <a:uLnTx/>
                <a:uFillTx/>
                <a:latin typeface="Optima"/>
                <a:ea typeface="+mn-ea"/>
                <a:cs typeface="Optima"/>
              </a:rPr>
              <a:t>Because then they’re not looking towards the discussable issue and their own positions, they’re just looking to you.</a:t>
            </a:r>
          </a:p>
          <a:p>
            <a:pPr marL="0" marR="0" lvl="0" indent="0" algn="l" defTabSz="449263" rtl="0" eaLnBrk="1" fontAlgn="base" latinLnBrk="0" hangingPunct="1">
              <a:lnSpc>
                <a:spcPct val="100000"/>
              </a:lnSpc>
              <a:spcBef>
                <a:spcPct val="0"/>
              </a:spcBef>
              <a:spcAft>
                <a:spcPct val="0"/>
              </a:spcAft>
              <a:buClrTx/>
              <a:buSzTx/>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US" sz="1200" b="1" i="0" u="none" strike="noStrike" kern="0" cap="none" spc="0" normalizeH="0" baseline="0" noProof="0" dirty="0" smtClean="0">
              <a:ln>
                <a:noFill/>
              </a:ln>
              <a:solidFill>
                <a:schemeClr val="tx2"/>
              </a:solidFill>
              <a:effectLst/>
              <a:uLnTx/>
              <a:uFillTx/>
              <a:latin typeface="Optima"/>
              <a:ea typeface="+mn-ea"/>
              <a:cs typeface="+mn-cs"/>
            </a:endParaRPr>
          </a:p>
          <a:p>
            <a:pPr marL="0" marR="0" lvl="0" indent="0" algn="l" defTabSz="449263" rtl="0" eaLnBrk="1" fontAlgn="base" latinLnBrk="0" hangingPunct="1">
              <a:lnSpc>
                <a:spcPct val="100000"/>
              </a:lnSpc>
              <a:spcBef>
                <a:spcPct val="0"/>
              </a:spcBef>
              <a:spcAft>
                <a:spcPct val="0"/>
              </a:spcAft>
              <a:buClrTx/>
              <a:buSzTx/>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1200" b="1" i="0" u="none" strike="noStrike" kern="0" cap="none" spc="0" normalizeH="0" baseline="0" noProof="0" dirty="0" smtClean="0">
              <a:ln>
                <a:noFill/>
              </a:ln>
              <a:solidFill>
                <a:srgbClr val="333399"/>
              </a:solidFill>
              <a:effectLst/>
              <a:uLnTx/>
              <a:uFillTx/>
              <a:latin typeface="Optima" charset="0"/>
              <a:ea typeface="+mn-ea"/>
              <a:cs typeface="+mn-cs"/>
            </a:endParaRPr>
          </a:p>
          <a:p>
            <a:pPr eaLnBrk="1" hangingPunct="1">
              <a:spcBef>
                <a:spcPct val="0"/>
              </a:spcBef>
            </a:pPr>
            <a:r>
              <a:rPr lang="en-US" sz="1200" dirty="0" smtClean="0">
                <a:latin typeface="Optima"/>
                <a:cs typeface="Optima"/>
              </a:rPr>
              <a:t>So if you can keep yourself from saying “Good!” and “Right!” and “Well, does anybody have a DIFFERENT answer?” </a:t>
            </a:r>
          </a:p>
          <a:p>
            <a:pPr eaLnBrk="1" hangingPunct="1">
              <a:spcBef>
                <a:spcPct val="0"/>
              </a:spcBef>
            </a:pPr>
            <a:endParaRPr lang="en-US" sz="1200" dirty="0" smtClean="0">
              <a:latin typeface="Optima"/>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smtClean="0">
                <a:ln>
                  <a:noFill/>
                </a:ln>
                <a:solidFill>
                  <a:schemeClr val="tx2"/>
                </a:solidFill>
                <a:effectLst/>
                <a:uLnTx/>
                <a:uFillTx/>
                <a:latin typeface="Optima"/>
                <a:ea typeface="+mn-ea"/>
                <a:cs typeface="Optima"/>
              </a:rPr>
              <a:t>you’ll be giving your students a great gift.</a:t>
            </a:r>
            <a:endParaRPr kumimoji="0" lang="en-GB" sz="1200" b="1" i="0" u="none" strike="noStrike" kern="0" cap="none" spc="0" normalizeH="0" baseline="0" noProof="0" dirty="0" smtClean="0">
              <a:ln>
                <a:noFill/>
              </a:ln>
              <a:solidFill>
                <a:srgbClr val="333399"/>
              </a:solidFill>
              <a:effectLst/>
              <a:uLnTx/>
              <a:uFillTx/>
              <a:latin typeface="Optima" charset="0"/>
              <a:ea typeface="+mn-ea"/>
              <a:cs typeface="+mn-cs"/>
            </a:endParaRPr>
          </a:p>
          <a:p>
            <a:pPr eaLnBrk="1" hangingPunct="1">
              <a:spcBef>
                <a:spcPct val="0"/>
              </a:spcBef>
            </a:pPr>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A72463-E27F-4591-9EC2-AC228B5E3358}" type="slidenum">
              <a:rPr lang="en-AU" smtClean="0"/>
              <a:t>81</a:t>
            </a:fld>
            <a:endParaRPr lang="en-AU"/>
          </a:p>
        </p:txBody>
      </p:sp>
    </p:spTree>
    <p:extLst>
      <p:ext uri="{BB962C8B-B14F-4D97-AF65-F5344CB8AC3E}">
        <p14:creationId xmlns:p14="http://schemas.microsoft.com/office/powerpoint/2010/main" val="5440840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A72463-E27F-4591-9EC2-AC228B5E3358}" type="slidenum">
              <a:rPr lang="en-AU" smtClean="0"/>
              <a:t>82</a:t>
            </a:fld>
            <a:endParaRPr lang="en-AU"/>
          </a:p>
        </p:txBody>
      </p:sp>
    </p:spTree>
    <p:extLst>
      <p:ext uri="{BB962C8B-B14F-4D97-AF65-F5344CB8AC3E}">
        <p14:creationId xmlns:p14="http://schemas.microsoft.com/office/powerpoint/2010/main" val="2806276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Using Talk Partners ensures quality talk in the classroom. </a:t>
            </a:r>
          </a:p>
          <a:p>
            <a:endParaRPr lang="en-AU" dirty="0" smtClean="0"/>
          </a:p>
          <a:p>
            <a:r>
              <a:rPr lang="en-AU" dirty="0" smtClean="0"/>
              <a:t>The main change in the classroom is who is doing the talking.</a:t>
            </a:r>
          </a:p>
          <a:p>
            <a:endParaRPr lang="en-AU" dirty="0" smtClean="0"/>
          </a:p>
          <a:p>
            <a:r>
              <a:rPr lang="en-AU" dirty="0" smtClean="0"/>
              <a:t> Traditional classrooms is teacher talking to class or individuals and often many teachers usually have a question and response session as part of their lessons; whilst this provides opportunity for individual children to respond using ‘talk partners’ means that there is no opportunity for children to opt out while the confident few so most of the talking and thinking. </a:t>
            </a:r>
          </a:p>
          <a:p>
            <a:endParaRPr lang="en-AU" dirty="0" smtClean="0"/>
          </a:p>
          <a:p>
            <a:r>
              <a:rPr lang="en-AU" dirty="0" smtClean="0"/>
              <a:t>Many of us are guilty of asking a question and waiting for the children to think and answer through raising their hands, however my research has shown that it is the same few children who are always first with their hands up and do most of the answering, therefore most of the class opt out of listening and thinking as a consequence. </a:t>
            </a:r>
          </a:p>
          <a:p>
            <a:endParaRPr lang="en-AU" dirty="0" smtClean="0"/>
          </a:p>
          <a:p>
            <a:r>
              <a:rPr lang="en-AU" dirty="0" smtClean="0"/>
              <a:t>I have therefore introduced within my classroom a no hands up policy.</a:t>
            </a:r>
          </a:p>
          <a:p>
            <a:endParaRPr lang="en-AU" dirty="0" smtClean="0"/>
          </a:p>
          <a:p>
            <a:r>
              <a:rPr lang="en-AU" dirty="0" smtClean="0"/>
              <a:t> The use of talk partners means there is a constant handover to the children when questions are asked or tasks are underway. Children are immediately more motivated to work because they are in charge of their own learning.</a:t>
            </a:r>
          </a:p>
          <a:p>
            <a:endParaRPr lang="en-AU" dirty="0" smtClean="0"/>
          </a:p>
          <a:p>
            <a:r>
              <a:rPr lang="en-AU" dirty="0" smtClean="0"/>
              <a:t>Some children feel more confident when using talk partners because they don’t feel any pressure as they are part of a paired response and there is time to discuss. </a:t>
            </a:r>
          </a:p>
          <a:p>
            <a:endParaRPr lang="en-AU" dirty="0" smtClean="0"/>
          </a:p>
          <a:p>
            <a:r>
              <a:rPr lang="en-AU" dirty="0" smtClean="0"/>
              <a:t>Children begin to give more detailed answers and gradually developing higher- quality talk.</a:t>
            </a:r>
          </a:p>
          <a:p>
            <a:endParaRPr lang="en-AU" dirty="0"/>
          </a:p>
        </p:txBody>
      </p:sp>
      <p:sp>
        <p:nvSpPr>
          <p:cNvPr id="4" name="Slide Number Placeholder 3"/>
          <p:cNvSpPr>
            <a:spLocks noGrp="1"/>
          </p:cNvSpPr>
          <p:nvPr>
            <p:ph type="sldNum" sz="quarter" idx="10"/>
          </p:nvPr>
        </p:nvSpPr>
        <p:spPr/>
        <p:txBody>
          <a:bodyPr/>
          <a:lstStyle/>
          <a:p>
            <a:fld id="{2C1DF66B-C75C-404A-AB60-09E7E8E77C2A}" type="slidenum">
              <a:rPr lang="en-US" smtClean="0"/>
              <a:pPr/>
              <a:t>83</a:t>
            </a:fld>
            <a:endParaRPr lang="en-US"/>
          </a:p>
        </p:txBody>
      </p:sp>
    </p:spTree>
    <p:extLst>
      <p:ext uri="{BB962C8B-B14F-4D97-AF65-F5344CB8AC3E}">
        <p14:creationId xmlns:p14="http://schemas.microsoft.com/office/powerpoint/2010/main" val="402321190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5D3AEC-C836-4321-AB50-7469570FF1A6}" type="slidenum">
              <a:rPr lang="en-AU" sz="1200"/>
              <a:pPr eaLnBrk="1" hangingPunct="1"/>
              <a:t>84</a:t>
            </a:fld>
            <a:endParaRPr lang="en-AU" sz="120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Greater involvement</a:t>
            </a:r>
            <a:r>
              <a:rPr lang="en-AU" baseline="0" dirty="0" smtClean="0"/>
              <a:t> by all</a:t>
            </a:r>
          </a:p>
          <a:p>
            <a:r>
              <a:rPr lang="en-AU" baseline="0" dirty="0" smtClean="0"/>
              <a:t>Less time spent waiting</a:t>
            </a:r>
          </a:p>
          <a:p>
            <a:r>
              <a:rPr lang="en-AU" baseline="0" dirty="0" smtClean="0"/>
              <a:t>More opportunities for language development</a:t>
            </a:r>
          </a:p>
          <a:p>
            <a:r>
              <a:rPr lang="en-AU" baseline="0" dirty="0" smtClean="0"/>
              <a:t>Reluctant or shy students being involved</a:t>
            </a:r>
          </a:p>
          <a:p>
            <a:r>
              <a:rPr lang="en-AU" baseline="0" dirty="0" smtClean="0"/>
              <a:t>More focused learning</a:t>
            </a:r>
          </a:p>
          <a:p>
            <a:r>
              <a:rPr lang="en-AU" baseline="0" dirty="0" smtClean="0"/>
              <a:t>Increased interaction between students</a:t>
            </a:r>
          </a:p>
          <a:p>
            <a:r>
              <a:rPr lang="en-AU" baseline="0" dirty="0" smtClean="0"/>
              <a:t>More interaction between children and the teacher</a:t>
            </a:r>
          </a:p>
          <a:p>
            <a:r>
              <a:rPr lang="en-AU" baseline="0" dirty="0" smtClean="0"/>
              <a:t>More opportunities for creative and exciting discussions</a:t>
            </a:r>
            <a:endParaRPr lang="en-AU" dirty="0"/>
          </a:p>
        </p:txBody>
      </p:sp>
      <p:sp>
        <p:nvSpPr>
          <p:cNvPr id="4" name="Slide Number Placeholder 3"/>
          <p:cNvSpPr>
            <a:spLocks noGrp="1"/>
          </p:cNvSpPr>
          <p:nvPr>
            <p:ph type="sldNum" sz="quarter" idx="10"/>
          </p:nvPr>
        </p:nvSpPr>
        <p:spPr/>
        <p:txBody>
          <a:bodyPr/>
          <a:lstStyle/>
          <a:p>
            <a:fld id="{2C1DF66B-C75C-404A-AB60-09E7E8E77C2A}" type="slidenum">
              <a:rPr lang="en-US" smtClean="0"/>
              <a:pPr/>
              <a:t>85</a:t>
            </a:fld>
            <a:endParaRPr lang="en-US"/>
          </a:p>
        </p:txBody>
      </p:sp>
    </p:spTree>
    <p:extLst>
      <p:ext uri="{BB962C8B-B14F-4D97-AF65-F5344CB8AC3E}">
        <p14:creationId xmlns:p14="http://schemas.microsoft.com/office/powerpoint/2010/main" val="8004007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Introducing talk partners does require some</a:t>
            </a:r>
            <a:r>
              <a:rPr lang="en-AU" baseline="0" dirty="0" smtClean="0"/>
              <a:t> preparation and planning.</a:t>
            </a:r>
          </a:p>
          <a:p>
            <a:r>
              <a:rPr lang="en-AU" baseline="0" dirty="0" smtClean="0"/>
              <a:t>To engage in meaningful purposeful dialogue children need guidance on:</a:t>
            </a:r>
          </a:p>
          <a:p>
            <a:r>
              <a:rPr lang="en-AU" baseline="0" dirty="0" smtClean="0"/>
              <a:t>The courtesies of speaking and listening</a:t>
            </a:r>
          </a:p>
          <a:p>
            <a:r>
              <a:rPr lang="en-AU" baseline="0" dirty="0" smtClean="0"/>
              <a:t>Topic appropriate language</a:t>
            </a:r>
          </a:p>
          <a:p>
            <a:r>
              <a:rPr lang="en-AU" baseline="0" dirty="0" smtClean="0"/>
              <a:t>How to elaborate on their partners contributions</a:t>
            </a:r>
          </a:p>
          <a:p>
            <a:r>
              <a:rPr lang="en-AU" baseline="0" dirty="0" smtClean="0"/>
              <a:t>How to report clearly and succinctly the points discussed</a:t>
            </a:r>
          </a:p>
          <a:p>
            <a:r>
              <a:rPr lang="en-AU" baseline="0" dirty="0" smtClean="0"/>
              <a:t>How to stay on task.</a:t>
            </a:r>
            <a:endParaRPr lang="en-AU" dirty="0"/>
          </a:p>
        </p:txBody>
      </p:sp>
      <p:sp>
        <p:nvSpPr>
          <p:cNvPr id="4" name="Slide Number Placeholder 3"/>
          <p:cNvSpPr>
            <a:spLocks noGrp="1"/>
          </p:cNvSpPr>
          <p:nvPr>
            <p:ph type="sldNum" sz="quarter" idx="10"/>
          </p:nvPr>
        </p:nvSpPr>
        <p:spPr/>
        <p:txBody>
          <a:bodyPr/>
          <a:lstStyle/>
          <a:p>
            <a:fld id="{2C1DF66B-C75C-404A-AB60-09E7E8E77C2A}" type="slidenum">
              <a:rPr lang="en-US" smtClean="0"/>
              <a:pPr/>
              <a:t>86</a:t>
            </a:fld>
            <a:endParaRPr lang="en-US"/>
          </a:p>
        </p:txBody>
      </p:sp>
    </p:spTree>
    <p:extLst>
      <p:ext uri="{BB962C8B-B14F-4D97-AF65-F5344CB8AC3E}">
        <p14:creationId xmlns:p14="http://schemas.microsoft.com/office/powerpoint/2010/main" val="26022041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A72463-E27F-4591-9EC2-AC228B5E3358}" type="slidenum">
              <a:rPr lang="en-AU" smtClean="0"/>
              <a:t>87</a:t>
            </a:fld>
            <a:endParaRPr lang="en-AU"/>
          </a:p>
        </p:txBody>
      </p:sp>
    </p:spTree>
    <p:extLst>
      <p:ext uri="{BB962C8B-B14F-4D97-AF65-F5344CB8AC3E}">
        <p14:creationId xmlns:p14="http://schemas.microsoft.com/office/powerpoint/2010/main" val="36272776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A72463-E27F-4591-9EC2-AC228B5E3358}" type="slidenum">
              <a:rPr lang="en-AU" smtClean="0"/>
              <a:t>88</a:t>
            </a:fld>
            <a:endParaRPr lang="en-AU"/>
          </a:p>
        </p:txBody>
      </p:sp>
    </p:spTree>
    <p:extLst>
      <p:ext uri="{BB962C8B-B14F-4D97-AF65-F5344CB8AC3E}">
        <p14:creationId xmlns:p14="http://schemas.microsoft.com/office/powerpoint/2010/main" val="9209111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921C71-B92A-4002-9C05-9C82DC8832E8}" type="slidenum">
              <a:rPr lang="en-GB"/>
              <a:pPr/>
              <a:t>89</a:t>
            </a:fld>
            <a:endParaRPr lang="en-GB"/>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GB" b="1" dirty="0">
                <a:solidFill>
                  <a:srgbClr val="FF0000"/>
                </a:solidFill>
              </a:rPr>
              <a:t>No hands up</a:t>
            </a:r>
          </a:p>
          <a:p>
            <a:r>
              <a:rPr lang="en-GB" i="1" dirty="0"/>
              <a:t>Most teachers’ lessons begin with automatic question and answer recall session e.g. “Who can remember what plants need to grow?”</a:t>
            </a:r>
          </a:p>
          <a:p>
            <a:r>
              <a:rPr lang="en-GB" i="1" dirty="0"/>
              <a:t>The typical response is that the same few children continually have their hands up and, in order to elicit the right answers, the teacher chooses the right children.</a:t>
            </a:r>
          </a:p>
          <a:p>
            <a:r>
              <a:rPr lang="en-GB" i="1" dirty="0"/>
              <a:t>Even if an open question is asked, hands shooting up all around while a child is in the process of thinking something through stops that process dead in its tracks.</a:t>
            </a:r>
          </a:p>
          <a:p>
            <a:r>
              <a:rPr lang="en-GB" i="1" dirty="0"/>
              <a:t>Many children have had that experience so often that they don’t even begin the thinking process and lose motivation.</a:t>
            </a:r>
            <a:endParaRPr lang="en-US" i="1" dirty="0"/>
          </a:p>
          <a:p>
            <a:endParaRPr lang="en-GB" dirty="0"/>
          </a:p>
          <a:p>
            <a:r>
              <a:rPr lang="en-GB" dirty="0"/>
              <a:t>Even if the basic recall question (What does a plant need to grow?) a more effective approach than rapid fire is 30 </a:t>
            </a:r>
            <a:r>
              <a:rPr lang="en-GB" dirty="0" err="1"/>
              <a:t>secs</a:t>
            </a:r>
            <a:r>
              <a:rPr lang="en-GB" dirty="0"/>
              <a:t> to talk – answers gathered, with no hands up from a number of pairs with one child acting as spokesman each time until a full definition is compiled.</a:t>
            </a:r>
          </a:p>
          <a:p>
            <a:r>
              <a:rPr lang="en-GB" dirty="0"/>
              <a:t>We have tended to over-focus on individual children when they have responded to a question, so that child’s name is often repeated, and maybe public congratulations given, creates a comparison effect with those who have not responded.</a:t>
            </a:r>
          </a:p>
          <a:p>
            <a:r>
              <a:rPr lang="en-GB" dirty="0"/>
              <a:t>With talk partners the pair is asked to respond which changes the emphasis from the child to the response</a:t>
            </a:r>
          </a:p>
          <a:p>
            <a:r>
              <a:rPr lang="en-GB" dirty="0"/>
              <a:t>When asking open questions you could get a children to raise their hands if their partner has a good idea that they could tell the class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45A21A4-6F4B-9745-82F0-A44A239C029E}" type="slidenum">
              <a:rPr lang="en-US">
                <a:solidFill>
                  <a:prstClr val="black"/>
                </a:solidFill>
              </a:rPr>
              <a:pPr/>
              <a:t>9</a:t>
            </a:fld>
            <a:endParaRPr lang="en-US">
              <a:solidFill>
                <a:prstClr val="black"/>
              </a:solidFill>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dirty="0" smtClean="0">
                <a:latin typeface="Optima"/>
                <a:cs typeface="Optima"/>
              </a:rPr>
              <a:t>If a student is going to participate in the discussion, he or she has to be able to share his or her thinking out loud, in a way that is at least partially understandable to others. If only one or two students can do this, you don’t have a discussion, you have a monologue or a dialogue. </a:t>
            </a:r>
          </a:p>
          <a:p>
            <a:pPr eaLnBrk="1" hangingPunct="1"/>
            <a:endParaRPr lang="en-US" sz="1200" dirty="0" smtClean="0">
              <a:latin typeface="Optima"/>
            </a:endParaRPr>
          </a:p>
          <a:p>
            <a:pPr eaLnBrk="1" hangingPunct="1"/>
            <a:r>
              <a:rPr lang="en-US" sz="1200" dirty="0" smtClean="0">
                <a:latin typeface="Optima"/>
                <a:cs typeface="Optima"/>
              </a:rPr>
              <a:t>If a student is sitting waiting to speak, and is not listening to others, he or she will not be able to contribute to a real discussion.  Your ultimate goal involves sharing of ideas, agreements and disagreements, arguments and counter-arguments, not simply a series of students giving their own, unconnected opinions. </a:t>
            </a:r>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A72463-E27F-4591-9EC2-AC228B5E3358}" type="slidenum">
              <a:rPr lang="en-AU" smtClean="0"/>
              <a:t>90</a:t>
            </a:fld>
            <a:endParaRPr lang="en-AU"/>
          </a:p>
        </p:txBody>
      </p:sp>
    </p:spTree>
    <p:extLst>
      <p:ext uri="{BB962C8B-B14F-4D97-AF65-F5344CB8AC3E}">
        <p14:creationId xmlns:p14="http://schemas.microsoft.com/office/powerpoint/2010/main" val="174919245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 use Turn and Talk quite a bit when we are doing mini-lesson on the carpet.</a:t>
            </a:r>
          </a:p>
          <a:p>
            <a:r>
              <a:rPr lang="en-AU" dirty="0" smtClean="0"/>
              <a:t> I teach/model the process broadly... </a:t>
            </a:r>
          </a:p>
          <a:p>
            <a:r>
              <a:rPr lang="en-AU" dirty="0" smtClean="0"/>
              <a:t>I tell them that at Teacher Staff Meetings we are asked to turn and talk to a </a:t>
            </a:r>
            <a:r>
              <a:rPr lang="en-AU" dirty="0" err="1" smtClean="0"/>
              <a:t>neighbor</a:t>
            </a:r>
            <a:r>
              <a:rPr lang="en-AU" dirty="0" smtClean="0"/>
              <a:t> and my </a:t>
            </a:r>
            <a:r>
              <a:rPr lang="en-AU" dirty="0" err="1" smtClean="0"/>
              <a:t>neighbor</a:t>
            </a:r>
            <a:r>
              <a:rPr lang="en-AU" dirty="0" smtClean="0"/>
              <a:t> may not be same person every time, so I have to know how to do it correctly with anyone. </a:t>
            </a:r>
          </a:p>
          <a:p>
            <a:r>
              <a:rPr lang="en-AU" dirty="0" smtClean="0"/>
              <a:t>Once the kids hear that story and we model it whole class and then with any partner (we also go over potential issues -- such as how to engage someone who is not talking, which side to talk to, what to do if there is an uneven number of people)-- they are ready to Turn and Talk to anyone who is sitting next to them.... </a:t>
            </a:r>
          </a:p>
          <a:p>
            <a:r>
              <a:rPr lang="en-AU" dirty="0" smtClean="0"/>
              <a:t>They are even really good about turning and talking to adults that are volunteering and/or </a:t>
            </a:r>
            <a:r>
              <a:rPr lang="en-AU" dirty="0" err="1" smtClean="0"/>
              <a:t>ed</a:t>
            </a:r>
            <a:r>
              <a:rPr lang="en-AU" dirty="0" smtClean="0"/>
              <a:t> techs that join our mini-lesson circle...</a:t>
            </a:r>
            <a:br>
              <a:rPr lang="en-AU" dirty="0" smtClean="0"/>
            </a:br>
            <a:endParaRPr lang="en-AU" dirty="0" smtClean="0"/>
          </a:p>
          <a:p>
            <a:endParaRPr lang="en-AU" dirty="0" smtClean="0"/>
          </a:p>
          <a:p>
            <a:r>
              <a:rPr lang="en-AU" dirty="0" smtClean="0"/>
              <a:t>Consider</a:t>
            </a:r>
            <a:r>
              <a:rPr lang="en-AU" baseline="0" dirty="0" smtClean="0"/>
              <a:t> and identify opportunities for use of talk partners at the planning stage of your lesson.</a:t>
            </a:r>
          </a:p>
          <a:p>
            <a:r>
              <a:rPr lang="en-AU" baseline="0" dirty="0" smtClean="0"/>
              <a:t>Consider the dynamics of the class and think about how you will pair the students.</a:t>
            </a:r>
          </a:p>
          <a:p>
            <a:r>
              <a:rPr lang="en-AU" baseline="0" dirty="0" smtClean="0"/>
              <a:t>Photo flip</a:t>
            </a:r>
          </a:p>
          <a:p>
            <a:r>
              <a:rPr lang="en-AU" baseline="0" dirty="0" smtClean="0"/>
              <a:t>Knife and fork</a:t>
            </a:r>
          </a:p>
          <a:p>
            <a:r>
              <a:rPr lang="en-AU" baseline="0" dirty="0" smtClean="0"/>
              <a:t>Deck of cards</a:t>
            </a:r>
          </a:p>
          <a:p>
            <a:r>
              <a:rPr lang="en-AU" baseline="0" dirty="0" smtClean="0"/>
              <a:t>Choose a system that is considered fair by the students</a:t>
            </a:r>
          </a:p>
          <a:p>
            <a:r>
              <a:rPr lang="en-AU" baseline="0" dirty="0" smtClean="0"/>
              <a:t>Build up talk partner skills in small steps</a:t>
            </a:r>
          </a:p>
          <a:p>
            <a:r>
              <a:rPr lang="en-AU" baseline="0" dirty="0" smtClean="0"/>
              <a:t>Be prepared for the unexpected</a:t>
            </a:r>
          </a:p>
        </p:txBody>
      </p:sp>
      <p:sp>
        <p:nvSpPr>
          <p:cNvPr id="4" name="Slide Number Placeholder 3"/>
          <p:cNvSpPr>
            <a:spLocks noGrp="1"/>
          </p:cNvSpPr>
          <p:nvPr>
            <p:ph type="sldNum" sz="quarter" idx="10"/>
          </p:nvPr>
        </p:nvSpPr>
        <p:spPr/>
        <p:txBody>
          <a:bodyPr/>
          <a:lstStyle/>
          <a:p>
            <a:fld id="{2C1DF66B-C75C-404A-AB60-09E7E8E77C2A}" type="slidenum">
              <a:rPr lang="en-US" smtClean="0"/>
              <a:pPr/>
              <a:t>91</a:t>
            </a:fld>
            <a:endParaRPr lang="en-US"/>
          </a:p>
        </p:txBody>
      </p:sp>
    </p:spTree>
    <p:extLst>
      <p:ext uri="{BB962C8B-B14F-4D97-AF65-F5344CB8AC3E}">
        <p14:creationId xmlns:p14="http://schemas.microsoft.com/office/powerpoint/2010/main" val="299038573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AU" dirty="0" smtClean="0"/>
              <a:t>Why Random talk partners?</a:t>
            </a:r>
          </a:p>
          <a:p>
            <a:endParaRPr lang="en-AU" dirty="0" smtClean="0"/>
          </a:p>
          <a:p>
            <a:r>
              <a:rPr lang="en-AU" dirty="0" smtClean="0"/>
              <a:t>Random talk partners has proven the best way and should be changed either weekly or fortnightly. </a:t>
            </a:r>
          </a:p>
          <a:p>
            <a:endParaRPr lang="en-AU" dirty="0" smtClean="0"/>
          </a:p>
          <a:p>
            <a:r>
              <a:rPr lang="en-AU" dirty="0" smtClean="0"/>
              <a:t>This constant change means that children appreciate the fairness factor and gain from a variety of social and learning experiences they encounter;</a:t>
            </a:r>
          </a:p>
          <a:p>
            <a:r>
              <a:rPr lang="en-AU" dirty="0" smtClean="0"/>
              <a:t>Share learning with different children and not just the same group;</a:t>
            </a:r>
          </a:p>
          <a:p>
            <a:r>
              <a:rPr lang="en-AU" dirty="0" smtClean="0"/>
              <a:t>Avoids the use of ability groups – boosts confidence of lower achieving children;</a:t>
            </a:r>
          </a:p>
          <a:p>
            <a:r>
              <a:rPr lang="en-AU" dirty="0" smtClean="0"/>
              <a:t>Can be used at any time in any lesson;</a:t>
            </a:r>
          </a:p>
          <a:p>
            <a:r>
              <a:rPr lang="en-AU" dirty="0" smtClean="0"/>
              <a:t>They get to hear and share opinions;</a:t>
            </a:r>
          </a:p>
          <a:p>
            <a:r>
              <a:rPr lang="en-AU" dirty="0" smtClean="0"/>
              <a:t>Make new friends and get to know other people in their class;</a:t>
            </a:r>
          </a:p>
          <a:p>
            <a:r>
              <a:rPr lang="en-AU" dirty="0" smtClean="0"/>
              <a:t>Fun and supporting – if children need help they can ask their partner rather than their teacher. Children can sometimes be nervous about asking the teacher because they have to admit they don’t know. This also means we are developing independent learners.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Children can later pick partners at random by taking a name out of a hat etc.</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Talk partners are chosen each week. Photographs on playing cards. A random shuffling of cards takes place and then the top card is turned over and shown to the children. The next card is turned over and they are paired together. [The children decided that if they have been paired, during the previous term, then the second card [person] would be replaced within the pack of cards and a new partner would be turned over.]</a:t>
            </a:r>
          </a:p>
          <a:p>
            <a:endParaRPr lang="en-AU" dirty="0"/>
          </a:p>
        </p:txBody>
      </p:sp>
      <p:sp>
        <p:nvSpPr>
          <p:cNvPr id="4" name="Slide Number Placeholder 3"/>
          <p:cNvSpPr>
            <a:spLocks noGrp="1"/>
          </p:cNvSpPr>
          <p:nvPr>
            <p:ph type="sldNum" sz="quarter" idx="10"/>
          </p:nvPr>
        </p:nvSpPr>
        <p:spPr/>
        <p:txBody>
          <a:bodyPr/>
          <a:lstStyle/>
          <a:p>
            <a:fld id="{2C1DF66B-C75C-404A-AB60-09E7E8E77C2A}" type="slidenum">
              <a:rPr lang="en-US" smtClean="0"/>
              <a:pPr/>
              <a:t>92</a:t>
            </a:fld>
            <a:endParaRPr lang="en-US"/>
          </a:p>
        </p:txBody>
      </p:sp>
    </p:spTree>
    <p:extLst>
      <p:ext uri="{BB962C8B-B14F-4D97-AF65-F5344CB8AC3E}">
        <p14:creationId xmlns:p14="http://schemas.microsoft.com/office/powerpoint/2010/main" val="330505246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 On Monday have a</a:t>
            </a:r>
            <a:r>
              <a:rPr lang="en-US" baseline="0" dirty="0" smtClean="0"/>
              <a:t> “meeting moment” where they first say goodbye to their old partner by shaking their hand and saying something positive.  They then go and sit with their new partner and have an some sort of ice breaker activity together.</a:t>
            </a:r>
          </a:p>
          <a:p>
            <a:pPr marL="228600" indent="-228600">
              <a:buFont typeface="+mj-lt"/>
              <a:buAutoNum type="arabicPeriod"/>
            </a:pPr>
            <a:r>
              <a:rPr lang="en-US" baseline="0" dirty="0" smtClean="0"/>
              <a:t>They are written for their partner and given to them as they part company.  “Thanks for being a great talk partner.  I really enjoyed learning with you because….</a:t>
            </a:r>
          </a:p>
          <a:p>
            <a:pPr marL="228600" indent="-228600">
              <a:buFont typeface="+mj-lt"/>
              <a:buAutoNum type="arabicPeriod"/>
            </a:pPr>
            <a:r>
              <a:rPr lang="en-US" baseline="0" dirty="0" smtClean="0"/>
              <a:t>Remember this is all happening in a ‘no hands up’ classroom.  Talk about how they might feel if they were partnered with someone they were not happy with and how they might cope with that.    There is great potential for team building and using pairs into four to solve a problem.</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2DC57631-F5A2-4CC0-9263-25D45B72C8DA}"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Model speaking courtesies</a:t>
            </a:r>
          </a:p>
          <a:p>
            <a:r>
              <a:rPr lang="en-AU" baseline="0" dirty="0" smtClean="0"/>
              <a:t>Model the vocabulary to be used</a:t>
            </a:r>
          </a:p>
          <a:p>
            <a:r>
              <a:rPr lang="en-AU" baseline="0" dirty="0" smtClean="0"/>
              <a:t>Model Questioning, Good and Bad Talking/ Listening</a:t>
            </a:r>
          </a:p>
          <a:p>
            <a:r>
              <a:rPr lang="en-AU" baseline="0" dirty="0" smtClean="0"/>
              <a:t>Model responding</a:t>
            </a:r>
          </a:p>
          <a:p>
            <a:endParaRPr lang="en-AU" baseline="0" dirty="0" smtClean="0"/>
          </a:p>
          <a:p>
            <a:r>
              <a:rPr lang="en-AU" dirty="0" smtClean="0"/>
              <a:t>Initially, I introduced the concept to the class, explaining how the talk partners system would work and the rules that must be observed – e.g. sit knee to knee, listen, respond, take turns, share ideas and so on. </a:t>
            </a:r>
          </a:p>
          <a:p>
            <a:endParaRPr lang="en-AU" dirty="0" smtClean="0"/>
          </a:p>
          <a:p>
            <a:r>
              <a:rPr lang="en-AU" dirty="0" smtClean="0"/>
              <a:t>We had a circle time discussion based around why it is important to talk about and share their learning with each other. I asked the children to think about what would happen if they didn’t share their learning with anyone.</a:t>
            </a:r>
          </a:p>
          <a:p>
            <a:endParaRPr lang="en-AU" dirty="0" smtClean="0"/>
          </a:p>
          <a:p>
            <a:r>
              <a:rPr lang="en-AU" dirty="0" smtClean="0"/>
              <a:t>Next, I modelled the strategy using my teaching assistant. </a:t>
            </a:r>
          </a:p>
          <a:p>
            <a:endParaRPr lang="en-AU" dirty="0" smtClean="0"/>
          </a:p>
          <a:p>
            <a:r>
              <a:rPr lang="en-AU" dirty="0" smtClean="0"/>
              <a:t>We modelled being bad talk partners and the children shared their ideas as to how we could do it properly. </a:t>
            </a:r>
          </a:p>
          <a:p>
            <a:endParaRPr lang="en-AU" dirty="0" smtClean="0"/>
          </a:p>
          <a:p>
            <a:r>
              <a:rPr lang="en-AU" dirty="0" smtClean="0"/>
              <a:t>Using this modelling process and the children’s idea success criteria was generated with the children agreeing a set of rules regarding respectful speaking and listening. </a:t>
            </a:r>
          </a:p>
          <a:p>
            <a:endParaRPr lang="en-AU" dirty="0" smtClean="0"/>
          </a:p>
          <a:p>
            <a:r>
              <a:rPr lang="en-AU" dirty="0" smtClean="0"/>
              <a:t>These are displayed in the classroom as a reminder. </a:t>
            </a:r>
          </a:p>
          <a:p>
            <a:endParaRPr lang="en-AU" dirty="0" smtClean="0"/>
          </a:p>
          <a:p>
            <a:r>
              <a:rPr lang="en-AU" dirty="0" smtClean="0"/>
              <a:t>The idea of random talk partners was introduced and I shared the random name generator programme with the children.</a:t>
            </a:r>
          </a:p>
          <a:p>
            <a:endParaRPr lang="en-AU" dirty="0" smtClean="0"/>
          </a:p>
          <a:p>
            <a:r>
              <a:rPr lang="en-AU" dirty="0" smtClean="0"/>
              <a:t> They really liked this programme and the fairness factor, they like that it is completely out of my control. </a:t>
            </a:r>
          </a:p>
          <a:p>
            <a:endParaRPr lang="en-AU" dirty="0" smtClean="0"/>
          </a:p>
          <a:p>
            <a:r>
              <a:rPr lang="en-AU" dirty="0" smtClean="0"/>
              <a:t>There had been some issues at first with children not wanting to sit with certain children but they really like the system now and want to sit with their friends less than before.</a:t>
            </a:r>
          </a:p>
          <a:p>
            <a:endParaRPr lang="en-AU" dirty="0" smtClean="0"/>
          </a:p>
          <a:p>
            <a:r>
              <a:rPr lang="en-AU" dirty="0" smtClean="0"/>
              <a:t>At the beginning of each week, I use the random name generator to identify pairings. </a:t>
            </a:r>
          </a:p>
          <a:p>
            <a:endParaRPr lang="en-AU" dirty="0" smtClean="0"/>
          </a:p>
          <a:p>
            <a:r>
              <a:rPr lang="en-AU" dirty="0" smtClean="0"/>
              <a:t>The children choose which table and where in the classroom they want to sit. </a:t>
            </a:r>
          </a:p>
          <a:p>
            <a:endParaRPr lang="en-AU" dirty="0" smtClean="0"/>
          </a:p>
          <a:p>
            <a:r>
              <a:rPr lang="en-AU" dirty="0" smtClean="0"/>
              <a:t>At the end of the week the children are given an evaluation in which they complete to determine whether they have been a good talk partner and whether their partner was a good partner.</a:t>
            </a:r>
          </a:p>
          <a:p>
            <a:endParaRPr lang="en-AU" dirty="0" smtClean="0"/>
          </a:p>
          <a:p>
            <a:r>
              <a:rPr lang="en-AU" dirty="0" smtClean="0"/>
              <a:t> I choose which pair I feel has worked the best and followed the success criteria and gained the most benefit from having each other as a learning partner. This pair is stood up in golden assembly and each child receives a certificate.</a:t>
            </a:r>
          </a:p>
          <a:p>
            <a:endParaRPr lang="en-AU" dirty="0" smtClean="0"/>
          </a:p>
          <a:p>
            <a:endParaRPr lang="en-AU" dirty="0" smtClean="0"/>
          </a:p>
          <a:p>
            <a:r>
              <a:rPr lang="en-AU" dirty="0" smtClean="0"/>
              <a:t>At the start of different lessons, either problems were set or questions asked for the talk partners to work through and the pupils were encouraged to share their thoughts and knowledge with their partner to explain how they could solve the problem. </a:t>
            </a:r>
          </a:p>
          <a:p>
            <a:endParaRPr lang="en-AU" dirty="0" smtClean="0"/>
          </a:p>
          <a:p>
            <a:r>
              <a:rPr lang="en-AU" dirty="0" smtClean="0"/>
              <a:t>Sometimes the children are asked to whiteboards to make jottings and notes to help refine their thinking.</a:t>
            </a:r>
          </a:p>
          <a:p>
            <a:endParaRPr lang="en-AU" dirty="0" smtClean="0"/>
          </a:p>
          <a:p>
            <a:r>
              <a:rPr lang="en-AU" dirty="0" smtClean="0"/>
              <a:t> Whilst this is happening, depending on the length of the time given I walk around the classroom listening to children’s talk and identifying any misconceptions on the spot, giving immediate feedback.</a:t>
            </a:r>
          </a:p>
          <a:p>
            <a:endParaRPr lang="en-AU" dirty="0" smtClean="0"/>
          </a:p>
          <a:p>
            <a:r>
              <a:rPr lang="en-AU" dirty="0" smtClean="0"/>
              <a:t> I find this useful for both APP and evaluating the children’s speaking and listening skills. </a:t>
            </a:r>
          </a:p>
          <a:p>
            <a:endParaRPr lang="en-AU" dirty="0" smtClean="0"/>
          </a:p>
          <a:p>
            <a:r>
              <a:rPr lang="en-AU" dirty="0" smtClean="0"/>
              <a:t>As the pairs are random the children have opportunities over the weeks to work with peers who had different learning styles and ways of thinking to themselves.</a:t>
            </a:r>
          </a:p>
          <a:p>
            <a:endParaRPr lang="en-AU" dirty="0" smtClean="0"/>
          </a:p>
          <a:p>
            <a:r>
              <a:rPr lang="en-AU" dirty="0" smtClean="0"/>
              <a:t>A significant advantage in using this approach is that children never have to wait in a whole class ‘hands up’ situation – they always have an opportunity to share their thoughts and ideas. </a:t>
            </a:r>
          </a:p>
          <a:p>
            <a:endParaRPr lang="en-AU" dirty="0" smtClean="0"/>
          </a:p>
          <a:p>
            <a:r>
              <a:rPr lang="en-AU" dirty="0" smtClean="0"/>
              <a:t>I would ask the question or set the problem and then give the children their ‘talk’ time before using the programme to decide who will answer the question. This is often open to the pair rather than the individual. </a:t>
            </a:r>
          </a:p>
          <a:p>
            <a:endParaRPr lang="en-AU" dirty="0" smtClean="0"/>
          </a:p>
          <a:p>
            <a:r>
              <a:rPr lang="en-AU" dirty="0" smtClean="0"/>
              <a:t>I have found that as a pair they support each other in their answering and enabling me to gain higher ordering thinking/ questioning. It has also made it very difficult for children to ‘switch off’ during this part of the lesson, as their talk partner was depending on their interaction and the children always had the sense ‘it could be me.’</a:t>
            </a:r>
          </a:p>
          <a:p>
            <a:endParaRPr lang="en-AU" dirty="0" smtClean="0"/>
          </a:p>
          <a:p>
            <a:r>
              <a:rPr lang="en-AU" dirty="0" smtClean="0"/>
              <a:t>I use talk partners in a variety of lessons and have found it particularly effective in literacy, numeracy, science, P.S.H.E. and PE. Alongside talk partners we also use the ‘ask-it’ baskets.</a:t>
            </a:r>
          </a:p>
          <a:p>
            <a:endParaRPr lang="en-AU" dirty="0" smtClean="0"/>
          </a:p>
          <a:p>
            <a:endParaRPr lang="en-US" dirty="0" smtClean="0"/>
          </a:p>
          <a:p>
            <a:r>
              <a:rPr lang="en-US" dirty="0" smtClean="0"/>
              <a:t>Even if the question is a basic recall question a more effective</a:t>
            </a:r>
            <a:r>
              <a:rPr lang="en-US" baseline="0" dirty="0" smtClean="0"/>
              <a:t> approach than rapid fire is to ask the question, then ask children to talk to their talking partner for say 30 seconds, to determine the answer.</a:t>
            </a:r>
          </a:p>
          <a:p>
            <a:r>
              <a:rPr lang="en-US" baseline="0" dirty="0" smtClean="0"/>
              <a:t>The answers are then gathered, with no hands up, from a number of pairs ( with one child acting as a spokesperson each time) until a full definition is compiled.</a:t>
            </a:r>
          </a:p>
          <a:p>
            <a:r>
              <a:rPr lang="en-US" baseline="0" dirty="0" smtClean="0"/>
              <a:t>If an open ended question is asked it is often useful to ask students to raise their hands if their PARTNER had a good idea that they could tell the </a:t>
            </a:r>
            <a:r>
              <a:rPr lang="en-US" baseline="0" dirty="0" err="1" smtClean="0"/>
              <a:t>classs</a:t>
            </a:r>
            <a:r>
              <a:rPr lang="en-US" baseline="0" dirty="0" smtClean="0"/>
              <a:t>.</a:t>
            </a:r>
          </a:p>
          <a:p>
            <a:r>
              <a:rPr lang="en-US" baseline="0" dirty="0" smtClean="0"/>
              <a:t>Having talking partners as a regular feature of the lesson allows all students to think, articulate and extend their learning.</a:t>
            </a:r>
          </a:p>
          <a:p>
            <a:r>
              <a:rPr lang="en-US" baseline="0" dirty="0" smtClean="0"/>
              <a:t>Shy, less confident students have a voice and overconfident students have to learn to listen to others.</a:t>
            </a:r>
          </a:p>
        </p:txBody>
      </p:sp>
      <p:sp>
        <p:nvSpPr>
          <p:cNvPr id="4" name="Slide Number Placeholder 3"/>
          <p:cNvSpPr>
            <a:spLocks noGrp="1"/>
          </p:cNvSpPr>
          <p:nvPr>
            <p:ph type="sldNum" sz="quarter" idx="10"/>
          </p:nvPr>
        </p:nvSpPr>
        <p:spPr/>
        <p:txBody>
          <a:bodyPr/>
          <a:lstStyle/>
          <a:p>
            <a:fld id="{2DC57631-F5A2-4CC0-9263-25D45B72C8DA}"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 is important that the teacher establishes and maintains the ground</a:t>
            </a:r>
            <a:r>
              <a:rPr lang="en-AU" baseline="0" dirty="0" smtClean="0"/>
              <a:t> rules for the talk partner sessions.</a:t>
            </a:r>
          </a:p>
          <a:p>
            <a:r>
              <a:rPr lang="en-AU" baseline="0" dirty="0" smtClean="0"/>
              <a:t>This seems to work best when children are involved in putting the groups rules together</a:t>
            </a:r>
          </a:p>
          <a:p>
            <a:r>
              <a:rPr lang="en-AU" baseline="0" dirty="0" smtClean="0"/>
              <a:t>They are displayed and referred to by the teacher regularly with feedback given to children who keep to them without reminders</a:t>
            </a:r>
          </a:p>
          <a:p>
            <a:endParaRPr lang="en-AU" baseline="0" dirty="0" smtClean="0"/>
          </a:p>
          <a:p>
            <a:r>
              <a:rPr lang="en-AU" baseline="0" dirty="0" smtClean="0"/>
              <a:t>You have been given some handouts on how to be a successful talk partner with some ideas on what not to do</a:t>
            </a:r>
          </a:p>
          <a:p>
            <a:r>
              <a:rPr lang="en-AU" baseline="0" dirty="0" smtClean="0"/>
              <a:t>Display these and refer to them regularly</a:t>
            </a:r>
          </a:p>
          <a:p>
            <a:endParaRPr lang="en-AU" baseline="0" dirty="0" smtClean="0"/>
          </a:p>
          <a:p>
            <a:r>
              <a:rPr lang="en-AU" b="1" dirty="0" smtClean="0"/>
              <a:t>What happens if they end up with the same pair?</a:t>
            </a:r>
          </a:p>
          <a:p>
            <a:r>
              <a:rPr lang="en-AU" dirty="0" smtClean="0"/>
              <a:t>If a pair is chosen at random whom sat together the previous week then as a class we decided that their names would be put back in, however it is evitable that children will end up together again and if it wasn’t the previous week then they will be partners again. The idea is that they build on the feedback given last time and continue to develop at being good learning partners.</a:t>
            </a:r>
          </a:p>
          <a:p>
            <a:endParaRPr lang="en-AU" dirty="0"/>
          </a:p>
        </p:txBody>
      </p:sp>
      <p:sp>
        <p:nvSpPr>
          <p:cNvPr id="4" name="Slide Number Placeholder 3"/>
          <p:cNvSpPr>
            <a:spLocks noGrp="1"/>
          </p:cNvSpPr>
          <p:nvPr>
            <p:ph type="sldNum" sz="quarter" idx="10"/>
          </p:nvPr>
        </p:nvSpPr>
        <p:spPr/>
        <p:txBody>
          <a:bodyPr/>
          <a:lstStyle/>
          <a:p>
            <a:fld id="{2C1DF66B-C75C-404A-AB60-09E7E8E77C2A}" type="slidenum">
              <a:rPr lang="en-US" smtClean="0"/>
              <a:pPr/>
              <a:t>95</a:t>
            </a:fld>
            <a:endParaRPr lang="en-US"/>
          </a:p>
        </p:txBody>
      </p:sp>
    </p:spTree>
    <p:extLst>
      <p:ext uri="{BB962C8B-B14F-4D97-AF65-F5344CB8AC3E}">
        <p14:creationId xmlns:p14="http://schemas.microsoft.com/office/powerpoint/2010/main" val="24803866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pPr lvl="1"/>
            <a:r>
              <a:rPr lang="en-AU" dirty="0" smtClean="0"/>
              <a:t>Children need to have thinking time to answer a question, but discussing with a talk partner during that time or using mini whiteboards makes the thinking time more productive.</a:t>
            </a:r>
          </a:p>
          <a:p>
            <a:pPr lvl="1"/>
            <a:endParaRPr lang="en-AU" dirty="0" smtClean="0"/>
          </a:p>
          <a:p>
            <a:pPr lvl="1"/>
            <a:r>
              <a:rPr lang="en-AU" dirty="0" smtClean="0"/>
              <a:t>Talk Partner discussion needs to be very focussed and not too long. e.g. 30 seconds to come up with one thing you can see in this writing; </a:t>
            </a:r>
          </a:p>
          <a:p>
            <a:pPr lvl="1"/>
            <a:endParaRPr lang="en-AU" dirty="0" smtClean="0"/>
          </a:p>
          <a:p>
            <a:pPr lvl="1"/>
            <a:r>
              <a:rPr lang="en-AU" dirty="0" smtClean="0"/>
              <a:t>One minute to think of a good simile for a cat; </a:t>
            </a:r>
          </a:p>
          <a:p>
            <a:pPr lvl="1"/>
            <a:endParaRPr lang="en-AU" dirty="0" smtClean="0"/>
          </a:p>
          <a:p>
            <a:pPr lvl="1"/>
            <a:r>
              <a:rPr lang="en-AU" dirty="0" smtClean="0"/>
              <a:t>Two minutes to decide what has gone wrong with this calculation. </a:t>
            </a:r>
          </a:p>
          <a:p>
            <a:pPr lvl="1"/>
            <a:endParaRPr lang="en-AU" dirty="0" smtClean="0"/>
          </a:p>
          <a:p>
            <a:pPr lvl="1"/>
            <a:r>
              <a:rPr lang="en-AU" dirty="0" smtClean="0"/>
              <a:t>This avoids pupils losing momentum and going off task.</a:t>
            </a:r>
          </a:p>
          <a:p>
            <a:endParaRPr lang="en-AU" dirty="0"/>
          </a:p>
        </p:txBody>
      </p:sp>
      <p:sp>
        <p:nvSpPr>
          <p:cNvPr id="4" name="Slide Number Placeholder 3"/>
          <p:cNvSpPr>
            <a:spLocks noGrp="1"/>
          </p:cNvSpPr>
          <p:nvPr>
            <p:ph type="sldNum" sz="quarter" idx="10"/>
          </p:nvPr>
        </p:nvSpPr>
        <p:spPr/>
        <p:txBody>
          <a:bodyPr/>
          <a:lstStyle/>
          <a:p>
            <a:fld id="{2C1DF66B-C75C-404A-AB60-09E7E8E77C2A}" type="slidenum">
              <a:rPr lang="en-US" smtClean="0"/>
              <a:pPr/>
              <a:t>96</a:t>
            </a:fld>
            <a:endParaRPr lang="en-US"/>
          </a:p>
        </p:txBody>
      </p:sp>
    </p:spTree>
    <p:extLst>
      <p:ext uri="{BB962C8B-B14F-4D97-AF65-F5344CB8AC3E}">
        <p14:creationId xmlns:p14="http://schemas.microsoft.com/office/powerpoint/2010/main" val="14392401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A72463-E27F-4591-9EC2-AC228B5E3358}" type="slidenum">
              <a:rPr lang="en-AU" smtClean="0"/>
              <a:t>97</a:t>
            </a:fld>
            <a:endParaRPr lang="en-AU"/>
          </a:p>
        </p:txBody>
      </p:sp>
    </p:spTree>
    <p:extLst>
      <p:ext uri="{BB962C8B-B14F-4D97-AF65-F5344CB8AC3E}">
        <p14:creationId xmlns:p14="http://schemas.microsoft.com/office/powerpoint/2010/main" val="149836892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A72463-E27F-4591-9EC2-AC228B5E3358}" type="slidenum">
              <a:rPr lang="en-AU" smtClean="0"/>
              <a:t>98</a:t>
            </a:fld>
            <a:endParaRPr lang="en-AU"/>
          </a:p>
        </p:txBody>
      </p:sp>
    </p:spTree>
    <p:extLst>
      <p:ext uri="{BB962C8B-B14F-4D97-AF65-F5344CB8AC3E}">
        <p14:creationId xmlns:p14="http://schemas.microsoft.com/office/powerpoint/2010/main" val="395284145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A72463-E27F-4591-9EC2-AC228B5E3358}" type="slidenum">
              <a:rPr lang="en-AU" smtClean="0"/>
              <a:t>99</a:t>
            </a:fld>
            <a:endParaRPr lang="en-AU"/>
          </a:p>
        </p:txBody>
      </p:sp>
    </p:spTree>
    <p:extLst>
      <p:ext uri="{BB962C8B-B14F-4D97-AF65-F5344CB8AC3E}">
        <p14:creationId xmlns:p14="http://schemas.microsoft.com/office/powerpoint/2010/main" val="504827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80FEAE5-0ED7-4F7C-9683-B37A377BD0B7}" type="datetimeFigureOut">
              <a:rPr lang="en-AU" smtClean="0"/>
              <a:t>9/08/16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57F0C-3472-495D-86EB-AD49A0766721}" type="slidenum">
              <a:rPr lang="en-AU" smtClean="0"/>
              <a:t>‹#›</a:t>
            </a:fld>
            <a:endParaRPr lang="en-AU"/>
          </a:p>
        </p:txBody>
      </p:sp>
    </p:spTree>
    <p:extLst>
      <p:ext uri="{BB962C8B-B14F-4D97-AF65-F5344CB8AC3E}">
        <p14:creationId xmlns:p14="http://schemas.microsoft.com/office/powerpoint/2010/main" val="92846948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80FEAE5-0ED7-4F7C-9683-B37A377BD0B7}" type="datetimeFigureOut">
              <a:rPr lang="en-AU" smtClean="0"/>
              <a:t>9/08/16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57F0C-3472-495D-86EB-AD49A0766721}" type="slidenum">
              <a:rPr lang="en-AU" smtClean="0"/>
              <a:t>‹#›</a:t>
            </a:fld>
            <a:endParaRPr lang="en-AU"/>
          </a:p>
        </p:txBody>
      </p:sp>
    </p:spTree>
    <p:extLst>
      <p:ext uri="{BB962C8B-B14F-4D97-AF65-F5344CB8AC3E}">
        <p14:creationId xmlns:p14="http://schemas.microsoft.com/office/powerpoint/2010/main" val="223338296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80FEAE5-0ED7-4F7C-9683-B37A377BD0B7}" type="datetimeFigureOut">
              <a:rPr lang="en-AU" smtClean="0"/>
              <a:t>9/08/16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57F0C-3472-495D-86EB-AD49A0766721}" type="slidenum">
              <a:rPr lang="en-AU" smtClean="0"/>
              <a:t>‹#›</a:t>
            </a:fld>
            <a:endParaRPr lang="en-AU"/>
          </a:p>
        </p:txBody>
      </p:sp>
    </p:spTree>
    <p:extLst>
      <p:ext uri="{BB962C8B-B14F-4D97-AF65-F5344CB8AC3E}">
        <p14:creationId xmlns:p14="http://schemas.microsoft.com/office/powerpoint/2010/main" val="108394231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3" y="817563"/>
            <a:ext cx="8377237" cy="673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2263" y="1797050"/>
            <a:ext cx="4124325" cy="4243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97050"/>
            <a:ext cx="4125912" cy="4243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8986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EC9DC1F-AD04-4198-A3C4-F6A7A17B63D9}" type="slidenum">
              <a:rPr lang="en-GB"/>
              <a:pPr/>
              <a:t>‹#›</a:t>
            </a:fld>
            <a:endParaRPr lang="en-GB"/>
          </a:p>
        </p:txBody>
      </p:sp>
    </p:spTree>
    <p:extLst>
      <p:ext uri="{BB962C8B-B14F-4D97-AF65-F5344CB8AC3E}">
        <p14:creationId xmlns:p14="http://schemas.microsoft.com/office/powerpoint/2010/main" val="7896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80FEAE5-0ED7-4F7C-9683-B37A377BD0B7}" type="datetimeFigureOut">
              <a:rPr lang="en-AU" smtClean="0"/>
              <a:t>9/08/16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57F0C-3472-495D-86EB-AD49A0766721}" type="slidenum">
              <a:rPr lang="en-AU" smtClean="0"/>
              <a:t>‹#›</a:t>
            </a:fld>
            <a:endParaRPr lang="en-AU"/>
          </a:p>
        </p:txBody>
      </p:sp>
    </p:spTree>
    <p:extLst>
      <p:ext uri="{BB962C8B-B14F-4D97-AF65-F5344CB8AC3E}">
        <p14:creationId xmlns:p14="http://schemas.microsoft.com/office/powerpoint/2010/main" val="118326781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0FEAE5-0ED7-4F7C-9683-B37A377BD0B7}" type="datetimeFigureOut">
              <a:rPr lang="en-AU" smtClean="0"/>
              <a:t>9/08/16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57F0C-3472-495D-86EB-AD49A0766721}" type="slidenum">
              <a:rPr lang="en-AU" smtClean="0"/>
              <a:t>‹#›</a:t>
            </a:fld>
            <a:endParaRPr lang="en-AU"/>
          </a:p>
        </p:txBody>
      </p:sp>
    </p:spTree>
    <p:extLst>
      <p:ext uri="{BB962C8B-B14F-4D97-AF65-F5344CB8AC3E}">
        <p14:creationId xmlns:p14="http://schemas.microsoft.com/office/powerpoint/2010/main" val="45260977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80FEAE5-0ED7-4F7C-9683-B37A377BD0B7}" type="datetimeFigureOut">
              <a:rPr lang="en-AU" smtClean="0"/>
              <a:t>9/08/16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D57F0C-3472-495D-86EB-AD49A0766721}" type="slidenum">
              <a:rPr lang="en-AU" smtClean="0"/>
              <a:t>‹#›</a:t>
            </a:fld>
            <a:endParaRPr lang="en-AU"/>
          </a:p>
        </p:txBody>
      </p:sp>
    </p:spTree>
    <p:extLst>
      <p:ext uri="{BB962C8B-B14F-4D97-AF65-F5344CB8AC3E}">
        <p14:creationId xmlns:p14="http://schemas.microsoft.com/office/powerpoint/2010/main" val="543130097"/>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80FEAE5-0ED7-4F7C-9683-B37A377BD0B7}" type="datetimeFigureOut">
              <a:rPr lang="en-AU" smtClean="0"/>
              <a:t>9/08/16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9D57F0C-3472-495D-86EB-AD49A0766721}" type="slidenum">
              <a:rPr lang="en-AU" smtClean="0"/>
              <a:t>‹#›</a:t>
            </a:fld>
            <a:endParaRPr lang="en-AU"/>
          </a:p>
        </p:txBody>
      </p:sp>
    </p:spTree>
    <p:extLst>
      <p:ext uri="{BB962C8B-B14F-4D97-AF65-F5344CB8AC3E}">
        <p14:creationId xmlns:p14="http://schemas.microsoft.com/office/powerpoint/2010/main" val="99620375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80FEAE5-0ED7-4F7C-9683-B37A377BD0B7}" type="datetimeFigureOut">
              <a:rPr lang="en-AU" smtClean="0"/>
              <a:t>9/08/16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9D57F0C-3472-495D-86EB-AD49A0766721}" type="slidenum">
              <a:rPr lang="en-AU" smtClean="0"/>
              <a:t>‹#›</a:t>
            </a:fld>
            <a:endParaRPr lang="en-AU"/>
          </a:p>
        </p:txBody>
      </p:sp>
    </p:spTree>
    <p:extLst>
      <p:ext uri="{BB962C8B-B14F-4D97-AF65-F5344CB8AC3E}">
        <p14:creationId xmlns:p14="http://schemas.microsoft.com/office/powerpoint/2010/main" val="94309535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FEAE5-0ED7-4F7C-9683-B37A377BD0B7}" type="datetimeFigureOut">
              <a:rPr lang="en-AU" smtClean="0"/>
              <a:t>9/08/16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9D57F0C-3472-495D-86EB-AD49A0766721}" type="slidenum">
              <a:rPr lang="en-AU" smtClean="0"/>
              <a:t>‹#›</a:t>
            </a:fld>
            <a:endParaRPr lang="en-AU"/>
          </a:p>
        </p:txBody>
      </p:sp>
    </p:spTree>
    <p:extLst>
      <p:ext uri="{BB962C8B-B14F-4D97-AF65-F5344CB8AC3E}">
        <p14:creationId xmlns:p14="http://schemas.microsoft.com/office/powerpoint/2010/main" val="232186213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FEAE5-0ED7-4F7C-9683-B37A377BD0B7}" type="datetimeFigureOut">
              <a:rPr lang="en-AU" smtClean="0"/>
              <a:t>9/08/16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D57F0C-3472-495D-86EB-AD49A0766721}" type="slidenum">
              <a:rPr lang="en-AU" smtClean="0"/>
              <a:t>‹#›</a:t>
            </a:fld>
            <a:endParaRPr lang="en-AU"/>
          </a:p>
        </p:txBody>
      </p:sp>
    </p:spTree>
    <p:extLst>
      <p:ext uri="{BB962C8B-B14F-4D97-AF65-F5344CB8AC3E}">
        <p14:creationId xmlns:p14="http://schemas.microsoft.com/office/powerpoint/2010/main" val="298225738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FEAE5-0ED7-4F7C-9683-B37A377BD0B7}" type="datetimeFigureOut">
              <a:rPr lang="en-AU" smtClean="0"/>
              <a:t>9/08/16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D57F0C-3472-495D-86EB-AD49A0766721}" type="slidenum">
              <a:rPr lang="en-AU" smtClean="0"/>
              <a:t>‹#›</a:t>
            </a:fld>
            <a:endParaRPr lang="en-AU"/>
          </a:p>
        </p:txBody>
      </p:sp>
    </p:spTree>
    <p:extLst>
      <p:ext uri="{BB962C8B-B14F-4D97-AF65-F5344CB8AC3E}">
        <p14:creationId xmlns:p14="http://schemas.microsoft.com/office/powerpoint/2010/main" val="191608002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FEAE5-0ED7-4F7C-9683-B37A377BD0B7}" type="datetimeFigureOut">
              <a:rPr lang="en-AU" smtClean="0"/>
              <a:t>9/08/16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57F0C-3472-495D-86EB-AD49A0766721}" type="slidenum">
              <a:rPr lang="en-AU" smtClean="0"/>
              <a:t>‹#›</a:t>
            </a:fld>
            <a:endParaRPr lang="en-AU"/>
          </a:p>
        </p:txBody>
      </p:sp>
    </p:spTree>
    <p:extLst>
      <p:ext uri="{BB962C8B-B14F-4D97-AF65-F5344CB8AC3E}">
        <p14:creationId xmlns:p14="http://schemas.microsoft.com/office/powerpoint/2010/main" val="149743222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0.xml"/><Relationship Id="rId3" Type="http://schemas.openxmlformats.org/officeDocument/2006/relationships/image" Target="../media/image30.gi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1.xml"/><Relationship Id="rId3" Type="http://schemas.openxmlformats.org/officeDocument/2006/relationships/image" Target="../media/image36.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2.xml"/><Relationship Id="rId3" Type="http://schemas.openxmlformats.org/officeDocument/2006/relationships/image" Target="../media/image37.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3.xml"/><Relationship Id="rId3" Type="http://schemas.openxmlformats.org/officeDocument/2006/relationships/image" Target="../media/image38.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39.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40.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10.xml.rels><?xml version="1.0" encoding="UTF-8" standalone="yes"?>
<Relationships xmlns="http://schemas.openxmlformats.org/package/2006/relationships"><Relationship Id="rId3" Type="http://schemas.openxmlformats.org/officeDocument/2006/relationships/image" Target="../media/image41.gif"/><Relationship Id="rId4" Type="http://schemas.openxmlformats.org/officeDocument/2006/relationships/image" Target="../media/image42.jpe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Classroom%20Discussions%20Introduction.fl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JamesByron-HYS3C5329.wmv" TargetMode="External"/><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Who%20Can%20Repeat.flv"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hyperlink" Target="Productive%20Math%20Disourse.flv"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Talk_Moves.avi"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gi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0.xml"/><Relationship Id="rId3" Type="http://schemas.openxmlformats.org/officeDocument/2006/relationships/image" Target="../media/image2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3" Type="http://schemas.openxmlformats.org/officeDocument/2006/relationships/hyperlink" Target="HIlarious_Teacher_teaches_ABC_to_her_students.avi" TargetMode="External"/><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23.jpeg"/></Relationships>
</file>

<file path=ppt/slides/_rels/slide8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2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29.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30.gi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31.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7.xml"/><Relationship Id="rId3" Type="http://schemas.openxmlformats.org/officeDocument/2006/relationships/image" Target="../media/image32.jpeg"/></Relationships>
</file>

<file path=ppt/slides/_rels/slide98.xml.rels><?xml version="1.0" encoding="UTF-8" standalone="yes"?>
<Relationships xmlns="http://schemas.openxmlformats.org/package/2006/relationships"><Relationship Id="rId3" Type="http://schemas.openxmlformats.org/officeDocument/2006/relationships/hyperlink" Target="JamesByron-HYS3C5329.wmv" TargetMode="External"/><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1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3" Type="http://schemas.openxmlformats.org/officeDocument/2006/relationships/hyperlink" Target="Read_Write_and_Talk.avi" TargetMode="External"/><Relationship Id="rId4" Type="http://schemas.openxmlformats.org/officeDocument/2006/relationships/image" Target="../media/image35.png"/><Relationship Id="rId1" Type="http://schemas.openxmlformats.org/officeDocument/2006/relationships/slideLayout" Target="../slideLayouts/slideLayout1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3" y="5013176"/>
            <a:ext cx="9136157" cy="1470025"/>
          </a:xfrm>
        </p:spPr>
        <p:txBody>
          <a:bodyPr>
            <a:normAutofit/>
          </a:bodyPr>
          <a:lstStyle/>
          <a:p>
            <a:r>
              <a:rPr lang="en-AU" sz="3600" b="1" dirty="0" smtClean="0"/>
              <a:t>Classroom Discussions:</a:t>
            </a:r>
            <a:br>
              <a:rPr lang="en-AU" sz="3600" b="1" dirty="0" smtClean="0"/>
            </a:br>
            <a:r>
              <a:rPr lang="en-AU" sz="3600" b="1" dirty="0" smtClean="0"/>
              <a:t>Using maths talk to help students learn</a:t>
            </a:r>
            <a:endParaRPr lang="en-AU" sz="3600" b="1" dirty="0"/>
          </a:p>
        </p:txBody>
      </p:sp>
      <p:pic>
        <p:nvPicPr>
          <p:cNvPr id="1026" name="Picture 2" descr="http://edorigami.edublogs.org/files/2012/02/mentoring-1kkdhf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8" y="0"/>
            <a:ext cx="9128652"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8102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ehowcdn.com/article-new/ehow/images/a00/04/72/encourage-study-habits-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476672"/>
            <a:ext cx="8336583"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9536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295400"/>
          </a:xfrm>
          <a:solidFill>
            <a:schemeClr val="bg1"/>
          </a:solidFill>
        </p:spPr>
        <p:txBody>
          <a:bodyPr>
            <a:normAutofit/>
          </a:bodyPr>
          <a:lstStyle/>
          <a:p>
            <a:pPr algn="ctr" eaLnBrk="1" hangingPunct="1"/>
            <a:r>
              <a:rPr lang="en-US" dirty="0" smtClean="0">
                <a:solidFill>
                  <a:schemeClr val="tx2"/>
                </a:solidFill>
                <a:effectLst>
                  <a:outerShdw blurRad="38100" dist="38100" dir="2700000" algn="tl">
                    <a:srgbClr val="000000">
                      <a:alpha val="43137"/>
                    </a:srgbClr>
                  </a:outerShdw>
                </a:effectLst>
              </a:rPr>
              <a:t>Talk Partners</a:t>
            </a:r>
          </a:p>
        </p:txBody>
      </p:sp>
      <p:sp>
        <p:nvSpPr>
          <p:cNvPr id="58371" name="Rectangle 3"/>
          <p:cNvSpPr>
            <a:spLocks noGrp="1" noChangeArrowheads="1"/>
          </p:cNvSpPr>
          <p:nvPr>
            <p:ph type="body" sz="half" idx="1"/>
          </p:nvPr>
        </p:nvSpPr>
        <p:spPr>
          <a:xfrm>
            <a:off x="251520" y="1412776"/>
            <a:ext cx="7056784" cy="4827675"/>
          </a:xfrm>
        </p:spPr>
        <p:txBody>
          <a:bodyPr>
            <a:noAutofit/>
          </a:bodyPr>
          <a:lstStyle/>
          <a:p>
            <a:pPr eaLnBrk="1" hangingPunct="1">
              <a:buFontTx/>
              <a:buNone/>
            </a:pPr>
            <a:r>
              <a:rPr lang="en-US" sz="3200" dirty="0" smtClean="0"/>
              <a:t>As a plenary or a starter referring to </a:t>
            </a:r>
          </a:p>
          <a:p>
            <a:pPr eaLnBrk="1" hangingPunct="1">
              <a:buFontTx/>
              <a:buNone/>
            </a:pPr>
            <a:r>
              <a:rPr lang="en-US" sz="3200" dirty="0" smtClean="0"/>
              <a:t>the last lesson, pupils share with a </a:t>
            </a:r>
          </a:p>
          <a:p>
            <a:pPr eaLnBrk="1" hangingPunct="1">
              <a:buFontTx/>
              <a:buNone/>
            </a:pPr>
            <a:r>
              <a:rPr lang="en-US" sz="3200" dirty="0" smtClean="0"/>
              <a:t>partner:</a:t>
            </a:r>
          </a:p>
          <a:p>
            <a:pPr eaLnBrk="1" hangingPunct="1"/>
            <a:r>
              <a:rPr lang="en-US" sz="3200" dirty="0" smtClean="0"/>
              <a:t>3 new things they have learnt</a:t>
            </a:r>
          </a:p>
          <a:p>
            <a:pPr eaLnBrk="1" hangingPunct="1"/>
            <a:r>
              <a:rPr lang="en-US" sz="3200" dirty="0" smtClean="0"/>
              <a:t>What they found easy</a:t>
            </a:r>
          </a:p>
          <a:p>
            <a:pPr eaLnBrk="1" hangingPunct="1"/>
            <a:r>
              <a:rPr lang="en-US" sz="3200" dirty="0" smtClean="0"/>
              <a:t>What they found difficult</a:t>
            </a:r>
          </a:p>
          <a:p>
            <a:pPr eaLnBrk="1" hangingPunct="1"/>
            <a:r>
              <a:rPr lang="en-US" sz="3200" dirty="0" smtClean="0"/>
              <a:t>Something they would like to learn in the future</a:t>
            </a:r>
          </a:p>
        </p:txBody>
      </p:sp>
      <p:pic>
        <p:nvPicPr>
          <p:cNvPr id="5" name="il_fi" descr="http://www.brainboxx.co.uk/a3_aspects/images2/TALKpartners2.gif"/>
          <p:cNvPicPr/>
          <p:nvPr/>
        </p:nvPicPr>
        <p:blipFill>
          <a:blip r:embed="rId3" cstate="print"/>
          <a:srcRect/>
          <a:stretch>
            <a:fillRect/>
          </a:stretch>
        </p:blipFill>
        <p:spPr bwMode="auto">
          <a:xfrm>
            <a:off x="6876256" y="4003330"/>
            <a:ext cx="2267744" cy="2854670"/>
          </a:xfrm>
          <a:prstGeom prst="rect">
            <a:avLst/>
          </a:prstGeom>
          <a:noFill/>
          <a:ln w="9525">
            <a:noFill/>
            <a:miter lim="800000"/>
            <a:headEnd/>
            <a:tailEnd/>
          </a:ln>
        </p:spPr>
      </p:pic>
    </p:spTree>
    <p:extLst>
      <p:ext uri="{BB962C8B-B14F-4D97-AF65-F5344CB8AC3E}">
        <p14:creationId xmlns:p14="http://schemas.microsoft.com/office/powerpoint/2010/main" val="635062250"/>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a:stretch>
            <a:fillRect/>
          </a:stretch>
        </p:blipFill>
        <p:spPr bwMode="auto">
          <a:xfrm rot="20950322">
            <a:off x="480316" y="750305"/>
            <a:ext cx="4335396" cy="5524420"/>
          </a:xfrm>
          <a:prstGeom prst="rect">
            <a:avLst/>
          </a:prstGeom>
          <a:noFill/>
          <a:ln w="12700" cap="flat">
            <a:noFill/>
            <a:miter lim="800000"/>
            <a:headEnd/>
            <a:tailEnd/>
          </a:ln>
          <a:effectLst>
            <a:outerShdw dist="76199" dir="2700000" algn="ctr" rotWithShape="0">
              <a:schemeClr val="bg2">
                <a:alpha val="75000"/>
              </a:schemeClr>
            </a:outerShdw>
          </a:effectLst>
        </p:spPr>
      </p:pic>
      <p:sp>
        <p:nvSpPr>
          <p:cNvPr id="6" name="Rectangle 13"/>
          <p:cNvSpPr>
            <a:spLocks/>
          </p:cNvSpPr>
          <p:nvPr/>
        </p:nvSpPr>
        <p:spPr bwMode="auto">
          <a:xfrm>
            <a:off x="4876800" y="381000"/>
            <a:ext cx="3894584" cy="2697832"/>
          </a:xfrm>
          <a:prstGeom prst="rect">
            <a:avLst/>
          </a:prstGeom>
          <a:noFill/>
          <a:ln w="12700" cap="flat">
            <a:noFill/>
            <a:miter lim="800000"/>
            <a:headEnd type="none" w="med" len="med"/>
            <a:tailEnd type="none" w="med" len="med"/>
          </a:ln>
        </p:spPr>
        <p:txBody>
          <a:bodyPr lIns="0" tIns="0" rIns="0" bIns="0" anchor="ctr"/>
          <a:lstStyle/>
          <a:p>
            <a:pPr>
              <a:defRPr/>
            </a:pPr>
            <a:r>
              <a:rPr lang="en-US" sz="3000" dirty="0">
                <a:solidFill>
                  <a:schemeClr val="tx1">
                    <a:lumMod val="50000"/>
                    <a:lumOff val="50000"/>
                  </a:schemeClr>
                </a:solidFill>
                <a:effectLst>
                  <a:outerShdw blurRad="38100" dist="38100" dir="2700000" algn="tl">
                    <a:srgbClr val="FFFFFF"/>
                  </a:outerShdw>
                </a:effectLst>
                <a:latin typeface="+mj-lt"/>
                <a:ea typeface="Lucida Handwriting" charset="0"/>
                <a:cs typeface="Lucida Handwriting" charset="0"/>
                <a:sym typeface="Lucida Handwriting" charset="0"/>
              </a:rPr>
              <a:t>“</a:t>
            </a:r>
            <a:r>
              <a:rPr lang="en-US" sz="3200" dirty="0">
                <a:solidFill>
                  <a:schemeClr val="tx1">
                    <a:lumMod val="50000"/>
                    <a:lumOff val="50000"/>
                  </a:schemeClr>
                </a:solidFill>
                <a:latin typeface="+mj-lt"/>
                <a:ea typeface="Lucida Handwriting" charset="0"/>
                <a:cs typeface="Lucida Handwriting" charset="0"/>
                <a:sym typeface="Lucida Handwriting" charset="0"/>
              </a:rPr>
              <a:t>Talk partners have widened children’s social understanding and increased their tolerance of other people.”</a:t>
            </a:r>
            <a:endParaRPr lang="en-US" sz="2400" dirty="0">
              <a:solidFill>
                <a:schemeClr val="tx1">
                  <a:lumMod val="50000"/>
                  <a:lumOff val="50000"/>
                </a:schemeClr>
              </a:solidFill>
              <a:latin typeface="+mj-lt"/>
              <a:ea typeface="Lucida Handwriting" charset="0"/>
              <a:cs typeface="Lucida Handwriting" charset="0"/>
              <a:sym typeface="Lucida Handwriting" charset="0"/>
            </a:endParaRPr>
          </a:p>
        </p:txBody>
      </p:sp>
    </p:spTree>
    <p:extLst>
      <p:ext uri="{BB962C8B-B14F-4D97-AF65-F5344CB8AC3E}">
        <p14:creationId xmlns:p14="http://schemas.microsoft.com/office/powerpoint/2010/main" val="174277225"/>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0" y="0"/>
            <a:ext cx="9144000" cy="1143000"/>
          </a:xfrm>
          <a:solidFill>
            <a:schemeClr val="bg1"/>
          </a:solidFill>
        </p:spPr>
        <p:txBody>
          <a:bodyPr/>
          <a:lstStyle/>
          <a:p>
            <a:r>
              <a:rPr lang="en-GB" dirty="0">
                <a:solidFill>
                  <a:schemeClr val="tx2"/>
                </a:solidFill>
              </a:rPr>
              <a:t>Display</a:t>
            </a:r>
            <a:endParaRPr lang="en-US" dirty="0">
              <a:solidFill>
                <a:schemeClr val="tx2"/>
              </a:solidFill>
            </a:endParaRPr>
          </a:p>
        </p:txBody>
      </p:sp>
      <p:pic>
        <p:nvPicPr>
          <p:cNvPr id="10245" name="Picture 5" descr="MVC-026F"/>
          <p:cNvPicPr>
            <a:picLocks noChangeAspect="1" noChangeArrowheads="1"/>
          </p:cNvPicPr>
          <p:nvPr/>
        </p:nvPicPr>
        <p:blipFill>
          <a:blip r:embed="rId3"/>
          <a:srcRect l="17540" t="17537" r="31226" b="13037"/>
          <a:stretch>
            <a:fillRect/>
          </a:stretch>
        </p:blipFill>
        <p:spPr bwMode="auto">
          <a:xfrm>
            <a:off x="2133600" y="1340768"/>
            <a:ext cx="5105400" cy="5189095"/>
          </a:xfrm>
          <a:prstGeom prst="rect">
            <a:avLst/>
          </a:prstGeom>
          <a:noFill/>
        </p:spPr>
      </p:pic>
    </p:spTree>
    <p:extLst>
      <p:ext uri="{BB962C8B-B14F-4D97-AF65-F5344CB8AC3E}">
        <p14:creationId xmlns:p14="http://schemas.microsoft.com/office/powerpoint/2010/main" val="32821598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1400"/>
            <a:ext cx="9220200" cy="1143000"/>
          </a:xfrm>
          <a:solidFill>
            <a:schemeClr val="bg1"/>
          </a:solidFill>
        </p:spPr>
        <p:txBody>
          <a:bodyPr>
            <a:normAutofit/>
          </a:bodyPr>
          <a:lstStyle/>
          <a:p>
            <a:r>
              <a:rPr lang="en-US" dirty="0" smtClean="0">
                <a:solidFill>
                  <a:schemeClr val="tx2"/>
                </a:solidFill>
              </a:rPr>
              <a:t>Display</a:t>
            </a:r>
            <a:endParaRPr lang="en-US" dirty="0">
              <a:solidFill>
                <a:schemeClr val="tx2"/>
              </a:solidFill>
            </a:endParaRPr>
          </a:p>
        </p:txBody>
      </p:sp>
      <p:pic>
        <p:nvPicPr>
          <p:cNvPr id="2050" name="Picture 2" descr="http://wheelwright.school1.co.uk/images/yeargroups/year1-03.jpg"/>
          <p:cNvPicPr>
            <a:picLocks noChangeAspect="1" noChangeArrowheads="1"/>
          </p:cNvPicPr>
          <p:nvPr/>
        </p:nvPicPr>
        <p:blipFill>
          <a:blip r:embed="rId3"/>
          <a:srcRect/>
          <a:stretch>
            <a:fillRect/>
          </a:stretch>
        </p:blipFill>
        <p:spPr bwMode="auto">
          <a:xfrm>
            <a:off x="1295400" y="1371600"/>
            <a:ext cx="7010400" cy="5245194"/>
          </a:xfrm>
          <a:prstGeom prst="rect">
            <a:avLst/>
          </a:prstGeom>
          <a:noFill/>
        </p:spPr>
      </p:pic>
    </p:spTree>
    <p:extLst>
      <p:ext uri="{BB962C8B-B14F-4D97-AF65-F5344CB8AC3E}">
        <p14:creationId xmlns:p14="http://schemas.microsoft.com/office/powerpoint/2010/main" val="344693455"/>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531" y="0"/>
            <a:ext cx="9144000" cy="1417638"/>
          </a:xfrm>
          <a:solidFill>
            <a:schemeClr val="bg1"/>
          </a:solidFill>
        </p:spPr>
        <p:txBody>
          <a:bodyPr/>
          <a:lstStyle/>
          <a:p>
            <a:r>
              <a:rPr lang="en-GB" dirty="0">
                <a:solidFill>
                  <a:schemeClr val="tx2"/>
                </a:solidFill>
              </a:rPr>
              <a:t>Unwilling Children</a:t>
            </a:r>
            <a:endParaRPr lang="en-US" dirty="0">
              <a:solidFill>
                <a:schemeClr val="tx2"/>
              </a:solidFill>
            </a:endParaRPr>
          </a:p>
        </p:txBody>
      </p:sp>
      <p:sp>
        <p:nvSpPr>
          <p:cNvPr id="14339" name="Rectangle 3"/>
          <p:cNvSpPr>
            <a:spLocks noGrp="1" noChangeArrowheads="1"/>
          </p:cNvSpPr>
          <p:nvPr>
            <p:ph idx="1"/>
          </p:nvPr>
        </p:nvSpPr>
        <p:spPr>
          <a:xfrm>
            <a:off x="323850" y="2133600"/>
            <a:ext cx="5400278" cy="4530725"/>
          </a:xfrm>
        </p:spPr>
        <p:txBody>
          <a:bodyPr/>
          <a:lstStyle/>
          <a:p>
            <a:pPr>
              <a:buNone/>
            </a:pPr>
            <a:r>
              <a:rPr lang="en-GB" dirty="0" smtClean="0"/>
              <a:t>	</a:t>
            </a:r>
            <a:r>
              <a:rPr lang="en-GB" sz="3200" dirty="0" smtClean="0"/>
              <a:t>If </a:t>
            </a:r>
            <a:r>
              <a:rPr lang="en-GB" sz="3200" dirty="0"/>
              <a:t>any children seem unwilling to talk to their partner try pairing them with a friend for a short time until they become more confident.</a:t>
            </a:r>
            <a:endParaRPr lang="en-US" sz="3200" dirty="0"/>
          </a:p>
        </p:txBody>
      </p:sp>
      <p:pic>
        <p:nvPicPr>
          <p:cNvPr id="5" name="il_fi" descr="http://us.123rf.com/400wm/400/400/acanonguy/acanonguy1011/acanonguy101100040/8255571-a-adorable-little-girl-with-a-sad-face-turns-away-from-her-parent-unwilling-to-take-the-medicine-pil.jpg"/>
          <p:cNvPicPr/>
          <p:nvPr/>
        </p:nvPicPr>
        <p:blipFill rotWithShape="1">
          <a:blip r:embed="rId3">
            <a:extLst>
              <a:ext uri="{28A0092B-C50C-407E-A947-70E740481C1C}">
                <a14:useLocalDpi xmlns:a14="http://schemas.microsoft.com/office/drawing/2010/main" val="0"/>
              </a:ext>
            </a:extLst>
          </a:blip>
          <a:srcRect l="15000" t="1872" r="31750"/>
          <a:stretch/>
        </p:blipFill>
        <p:spPr bwMode="auto">
          <a:xfrm>
            <a:off x="5724128" y="1988840"/>
            <a:ext cx="3024336" cy="40324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429344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417638"/>
          </a:xfrm>
          <a:solidFill>
            <a:schemeClr val="bg1"/>
          </a:solidFill>
        </p:spPr>
        <p:txBody>
          <a:bodyPr/>
          <a:lstStyle/>
          <a:p>
            <a:r>
              <a:rPr lang="en-GB" dirty="0">
                <a:solidFill>
                  <a:schemeClr val="tx2"/>
                </a:solidFill>
              </a:rPr>
              <a:t>What the children think</a:t>
            </a:r>
            <a:endParaRPr lang="en-US" dirty="0">
              <a:solidFill>
                <a:schemeClr val="tx2"/>
              </a:solidFill>
            </a:endParaRPr>
          </a:p>
        </p:txBody>
      </p:sp>
      <p:sp>
        <p:nvSpPr>
          <p:cNvPr id="25603" name="Rectangle 3"/>
          <p:cNvSpPr>
            <a:spLocks noGrp="1" noChangeArrowheads="1"/>
          </p:cNvSpPr>
          <p:nvPr>
            <p:ph idx="1"/>
          </p:nvPr>
        </p:nvSpPr>
        <p:spPr/>
        <p:txBody>
          <a:bodyPr>
            <a:normAutofit/>
          </a:bodyPr>
          <a:lstStyle/>
          <a:p>
            <a:r>
              <a:rPr lang="en-GB" sz="3200" dirty="0"/>
              <a:t>“It’s exciting because you get to share.”</a:t>
            </a:r>
          </a:p>
          <a:p>
            <a:r>
              <a:rPr lang="en-GB" sz="3200" dirty="0"/>
              <a:t>“I like having someone to check my work before I show it to my teacher.”</a:t>
            </a:r>
          </a:p>
          <a:p>
            <a:r>
              <a:rPr lang="en-GB" sz="3200" dirty="0"/>
              <a:t>“It’s nice being allowed to chat to the person next to you.”</a:t>
            </a:r>
          </a:p>
          <a:p>
            <a:r>
              <a:rPr lang="en-GB" sz="3200" dirty="0"/>
              <a:t>“You learn from your partner.”</a:t>
            </a:r>
          </a:p>
          <a:p>
            <a:r>
              <a:rPr lang="en-GB" sz="3200" dirty="0"/>
              <a:t>“You have to explain to your partner</a:t>
            </a:r>
            <a:r>
              <a:rPr lang="en-GB" sz="3200" dirty="0" smtClean="0"/>
              <a:t>.”</a:t>
            </a:r>
            <a:endParaRPr lang="en-GB" sz="3200" dirty="0"/>
          </a:p>
        </p:txBody>
      </p:sp>
    </p:spTree>
    <p:extLst>
      <p:ext uri="{BB962C8B-B14F-4D97-AF65-F5344CB8AC3E}">
        <p14:creationId xmlns:p14="http://schemas.microsoft.com/office/powerpoint/2010/main" val="29270267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l_fi" descr="Description: http://www.rockcliffe.cumbria.sch.uk/images/library/talk%20partners%20in%20ac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9462" t="7954" r="9506" b="24572"/>
          <a:stretch/>
        </p:blipFill>
        <p:spPr bwMode="auto">
          <a:xfrm>
            <a:off x="0" y="3810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0"/>
            <a:ext cx="91440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4" name="Rectangle 3"/>
          <p:cNvSpPr/>
          <p:nvPr/>
        </p:nvSpPr>
        <p:spPr>
          <a:xfrm>
            <a:off x="0" y="6172200"/>
            <a:ext cx="91440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1896419482"/>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50" name="Rectangle 6"/>
          <p:cNvSpPr>
            <a:spLocks noGrp="1" noChangeArrowheads="1"/>
          </p:cNvSpPr>
          <p:nvPr>
            <p:ph type="title"/>
          </p:nvPr>
        </p:nvSpPr>
        <p:spPr>
          <a:xfrm>
            <a:off x="-1421" y="29107"/>
            <a:ext cx="9144000" cy="1417638"/>
          </a:xfrm>
          <a:solidFill>
            <a:schemeClr val="bg1"/>
          </a:solidFill>
        </p:spPr>
        <p:txBody>
          <a:bodyPr>
            <a:normAutofit/>
          </a:bodyPr>
          <a:lstStyle/>
          <a:p>
            <a:r>
              <a:rPr lang="en-GB" dirty="0">
                <a:solidFill>
                  <a:schemeClr val="tx2"/>
                </a:solidFill>
              </a:rPr>
              <a:t>Effective Questioning</a:t>
            </a:r>
            <a:endParaRPr lang="en-US" dirty="0">
              <a:solidFill>
                <a:schemeClr val="tx2"/>
              </a:solidFill>
            </a:endParaRPr>
          </a:p>
        </p:txBody>
      </p:sp>
      <p:sp>
        <p:nvSpPr>
          <p:cNvPr id="262151" name="Rectangle 7"/>
          <p:cNvSpPr>
            <a:spLocks noGrp="1" noChangeArrowheads="1"/>
          </p:cNvSpPr>
          <p:nvPr>
            <p:ph idx="1"/>
          </p:nvPr>
        </p:nvSpPr>
        <p:spPr/>
        <p:txBody>
          <a:bodyPr/>
          <a:lstStyle/>
          <a:p>
            <a:pPr>
              <a:buFontTx/>
              <a:buNone/>
            </a:pPr>
            <a:r>
              <a:rPr lang="en-GB" dirty="0"/>
              <a:t> 	</a:t>
            </a:r>
            <a:r>
              <a:rPr lang="en-GB" sz="2800" dirty="0"/>
              <a:t>In order for talking partners to be successful, you need a question that requires discussion.</a:t>
            </a:r>
            <a:endParaRPr lang="en-US" sz="2800" dirty="0"/>
          </a:p>
        </p:txBody>
      </p:sp>
      <p:sp>
        <p:nvSpPr>
          <p:cNvPr id="262152" name="AutoShape 8"/>
          <p:cNvSpPr>
            <a:spLocks noChangeArrowheads="1"/>
          </p:cNvSpPr>
          <p:nvPr/>
        </p:nvSpPr>
        <p:spPr bwMode="auto">
          <a:xfrm>
            <a:off x="1490472" y="2645664"/>
            <a:ext cx="6324600" cy="3505200"/>
          </a:xfrm>
          <a:prstGeom prst="wedgeEllipseCallout">
            <a:avLst>
              <a:gd name="adj1" fmla="val -44954"/>
              <a:gd name="adj2" fmla="val 42616"/>
            </a:avLst>
          </a:prstGeom>
          <a:solidFill>
            <a:srgbClr val="C00000"/>
          </a:solidFill>
          <a:ln w="9525">
            <a:solidFill>
              <a:schemeClr val="tx1"/>
            </a:solidFill>
            <a:miter lim="800000"/>
            <a:headEnd/>
            <a:tailEnd/>
          </a:ln>
          <a:effectLst/>
        </p:spPr>
        <p:txBody>
          <a:bodyPr/>
          <a:lstStyle/>
          <a:p>
            <a:pPr algn="ctr"/>
            <a:r>
              <a:rPr lang="en-GB" sz="2400" dirty="0">
                <a:solidFill>
                  <a:schemeClr val="bg1"/>
                </a:solidFill>
              </a:rPr>
              <a:t>“More effort has to be spent in framing questions that are worth asking, that is, questions that are critical to the development of student understanding.”</a:t>
            </a:r>
          </a:p>
          <a:p>
            <a:pPr algn="r"/>
            <a:r>
              <a:rPr lang="en-GB" sz="1600" dirty="0">
                <a:solidFill>
                  <a:schemeClr val="bg1"/>
                </a:solidFill>
              </a:rPr>
              <a:t>Black et al 2003</a:t>
            </a:r>
            <a:endParaRPr lang="en-US" sz="1600" dirty="0">
              <a:solidFill>
                <a:schemeClr val="bg1"/>
              </a:solidFill>
            </a:endParaRPr>
          </a:p>
        </p:txBody>
      </p:sp>
    </p:spTree>
    <p:extLst>
      <p:ext uri="{BB962C8B-B14F-4D97-AF65-F5344CB8AC3E}">
        <p14:creationId xmlns:p14="http://schemas.microsoft.com/office/powerpoint/2010/main" val="1123160274"/>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Ground Rules for Respectful Talk</a:t>
            </a:r>
            <a:endParaRPr lang="en-AU" dirty="0"/>
          </a:p>
        </p:txBody>
      </p:sp>
      <p:sp>
        <p:nvSpPr>
          <p:cNvPr id="3" name="Content Placeholder 2"/>
          <p:cNvSpPr>
            <a:spLocks noGrp="1"/>
          </p:cNvSpPr>
          <p:nvPr>
            <p:ph idx="1"/>
          </p:nvPr>
        </p:nvSpPr>
        <p:spPr>
          <a:xfrm>
            <a:off x="539552" y="1600200"/>
            <a:ext cx="8147248" cy="4781128"/>
          </a:xfrm>
        </p:spPr>
        <p:txBody>
          <a:bodyPr>
            <a:normAutofit fontScale="92500" lnSpcReduction="10000"/>
          </a:bodyPr>
          <a:lstStyle/>
          <a:p>
            <a:r>
              <a:rPr lang="en-AU" dirty="0" smtClean="0"/>
              <a:t>Students listen to each other with respect and courtesy.</a:t>
            </a:r>
          </a:p>
          <a:p>
            <a:r>
              <a:rPr lang="en-AU" dirty="0" smtClean="0"/>
              <a:t>No name calling or remarks ever allowed.</a:t>
            </a:r>
          </a:p>
          <a:p>
            <a:r>
              <a:rPr lang="en-AU" dirty="0" smtClean="0"/>
              <a:t>It is okay to disagree.</a:t>
            </a:r>
          </a:p>
          <a:p>
            <a:r>
              <a:rPr lang="en-AU" dirty="0" smtClean="0"/>
              <a:t>Establish clear consequences for violation of these rules.</a:t>
            </a:r>
          </a:p>
          <a:p>
            <a:r>
              <a:rPr lang="en-AU" dirty="0" smtClean="0"/>
              <a:t>Establish conditions for full participation:</a:t>
            </a:r>
          </a:p>
          <a:p>
            <a:pPr lvl="1"/>
            <a:r>
              <a:rPr lang="en-AU" sz="2400" dirty="0" smtClean="0"/>
              <a:t>Every student needs to listen to what others say.</a:t>
            </a:r>
          </a:p>
          <a:p>
            <a:pPr lvl="1"/>
            <a:r>
              <a:rPr lang="en-AU" sz="2400" dirty="0" smtClean="0"/>
              <a:t>Every student can hear what others say</a:t>
            </a:r>
          </a:p>
          <a:p>
            <a:pPr lvl="1"/>
            <a:r>
              <a:rPr lang="en-AU" sz="2400" dirty="0" smtClean="0"/>
              <a:t>Every student may participate by speaking out at some point.</a:t>
            </a:r>
            <a:endParaRPr lang="en-AU" sz="2400" dirty="0"/>
          </a:p>
        </p:txBody>
      </p:sp>
    </p:spTree>
    <p:extLst>
      <p:ext uri="{BB962C8B-B14F-4D97-AF65-F5344CB8AC3E}">
        <p14:creationId xmlns:p14="http://schemas.microsoft.com/office/powerpoint/2010/main" val="1577684323"/>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Ground Rules for Respectful Talk</a:t>
            </a:r>
          </a:p>
        </p:txBody>
      </p:sp>
      <p:sp>
        <p:nvSpPr>
          <p:cNvPr id="3" name="Content Placeholder 2"/>
          <p:cNvSpPr>
            <a:spLocks noGrp="1"/>
          </p:cNvSpPr>
          <p:nvPr>
            <p:ph idx="1"/>
          </p:nvPr>
        </p:nvSpPr>
        <p:spPr>
          <a:xfrm>
            <a:off x="467544" y="1916832"/>
            <a:ext cx="8219256" cy="4209331"/>
          </a:xfrm>
        </p:spPr>
        <p:txBody>
          <a:bodyPr>
            <a:normAutofit/>
          </a:bodyPr>
          <a:lstStyle/>
          <a:p>
            <a:pPr marL="457200" indent="-457200">
              <a:buFont typeface="+mj-lt"/>
              <a:buAutoNum type="arabicPeriod"/>
            </a:pPr>
            <a:r>
              <a:rPr lang="en-AU" sz="3200" dirty="0" smtClean="0"/>
              <a:t>Hear the speaker</a:t>
            </a:r>
          </a:p>
          <a:p>
            <a:pPr marL="457200" indent="-457200">
              <a:buFont typeface="+mj-lt"/>
              <a:buAutoNum type="arabicPeriod"/>
            </a:pPr>
            <a:r>
              <a:rPr lang="en-AU" sz="3200" dirty="0" smtClean="0"/>
              <a:t>Listen and try to understand</a:t>
            </a:r>
          </a:p>
          <a:p>
            <a:pPr marL="457200" indent="-457200">
              <a:buFont typeface="+mj-lt"/>
              <a:buAutoNum type="arabicPeriod"/>
            </a:pPr>
            <a:r>
              <a:rPr lang="en-AU" sz="3200" dirty="0" smtClean="0"/>
              <a:t>Ask questions when we don’t understand</a:t>
            </a:r>
          </a:p>
          <a:p>
            <a:pPr marL="457200" indent="-457200">
              <a:buFont typeface="+mj-lt"/>
              <a:buAutoNum type="arabicPeriod"/>
            </a:pPr>
            <a:r>
              <a:rPr lang="en-AU" sz="3200" dirty="0" smtClean="0"/>
              <a:t>Speaker needs to try hard to be clear</a:t>
            </a:r>
          </a:p>
          <a:p>
            <a:pPr marL="457200" indent="-457200">
              <a:buFont typeface="+mj-lt"/>
              <a:buAutoNum type="arabicPeriod"/>
            </a:pPr>
            <a:r>
              <a:rPr lang="en-AU" sz="3200" dirty="0" smtClean="0"/>
              <a:t>Everyone has a right to participate</a:t>
            </a:r>
            <a:endParaRPr lang="en-AU" sz="3200" dirty="0"/>
          </a:p>
        </p:txBody>
      </p:sp>
    </p:spTree>
    <p:extLst>
      <p:ext uri="{BB962C8B-B14F-4D97-AF65-F5344CB8AC3E}">
        <p14:creationId xmlns:p14="http://schemas.microsoft.com/office/powerpoint/2010/main" val="30755635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idx="1"/>
          </p:nvPr>
        </p:nvSpPr>
        <p:spPr>
          <a:xfrm>
            <a:off x="467544" y="1158875"/>
            <a:ext cx="8136904" cy="3884140"/>
          </a:xfrm>
        </p:spPr>
        <p:txBody>
          <a:bodyPr wrap="square">
            <a:spAutoFit/>
          </a:bodyPr>
          <a:lstStyle/>
          <a:p>
            <a:pPr marL="46038" indent="-6350" eaLnBrk="1" hangingPunct="1">
              <a:buFontTx/>
              <a:buNone/>
            </a:pPr>
            <a:r>
              <a:rPr lang="en-US" sz="2800" dirty="0"/>
              <a:t>Learning to reason well takes time.</a:t>
            </a:r>
          </a:p>
          <a:p>
            <a:pPr marL="46038" indent="-6350" eaLnBrk="1" hangingPunct="1">
              <a:buFontTx/>
              <a:buNone/>
            </a:pPr>
            <a:endParaRPr lang="en-US" sz="2800" dirty="0"/>
          </a:p>
          <a:p>
            <a:pPr marL="46038" indent="-6350" eaLnBrk="1" hangingPunct="1">
              <a:buFontTx/>
              <a:buNone/>
            </a:pPr>
            <a:r>
              <a:rPr lang="en-US" sz="2800" dirty="0"/>
              <a:t>It takes practice, and it takes working with other people:  explaining your own reasoning and talking about other people’s reasoning.</a:t>
            </a:r>
          </a:p>
          <a:p>
            <a:pPr marL="46038" indent="-6350" eaLnBrk="1" hangingPunct="1">
              <a:buFontTx/>
              <a:buNone/>
            </a:pPr>
            <a:endParaRPr lang="en-US" sz="2800" dirty="0"/>
          </a:p>
          <a:p>
            <a:pPr marL="46038" indent="-6350" eaLnBrk="1" hangingPunct="1">
              <a:buFontTx/>
              <a:buNone/>
            </a:pPr>
            <a:r>
              <a:rPr lang="en-US" sz="2800" dirty="0"/>
              <a:t>In the classroom, teachers can give students that practice by using talk in strategic ways.</a:t>
            </a:r>
            <a:endParaRPr lang="en-US" sz="3200" dirty="0"/>
          </a:p>
        </p:txBody>
      </p:sp>
      <p:sp>
        <p:nvSpPr>
          <p:cNvPr id="73731" name="Rectangle 3"/>
          <p:cNvSpPr>
            <a:spLocks noChangeArrowheads="1"/>
          </p:cNvSpPr>
          <p:nvPr/>
        </p:nvSpPr>
        <p:spPr bwMode="auto">
          <a:xfrm>
            <a:off x="750266" y="323850"/>
            <a:ext cx="7486087" cy="769441"/>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4400" dirty="0">
                <a:effectLst>
                  <a:outerShdw blurRad="38100" dist="38100" dir="2700000" algn="tl">
                    <a:srgbClr val="000000">
                      <a:alpha val="43137"/>
                    </a:srgbClr>
                  </a:outerShdw>
                </a:effectLst>
              </a:rPr>
              <a:t>Talk supports deeper </a:t>
            </a:r>
            <a:r>
              <a:rPr lang="en-US" sz="4400" dirty="0" smtClean="0">
                <a:effectLst>
                  <a:outerShdw blurRad="38100" dist="38100" dir="2700000" algn="tl">
                    <a:srgbClr val="000000">
                      <a:alpha val="43137"/>
                    </a:srgbClr>
                  </a:outerShdw>
                </a:effectLst>
              </a:rPr>
              <a:t>reasoning</a:t>
            </a:r>
            <a:endParaRPr lang="en-US" sz="4000" dirty="0">
              <a:effectLst>
                <a:outerShdw blurRad="38100" dist="38100" dir="2700000" algn="tl">
                  <a:srgbClr val="000000">
                    <a:alpha val="43137"/>
                  </a:srgbClr>
                </a:outerShdw>
              </a:effectLst>
            </a:endParaRPr>
          </a:p>
        </p:txBody>
      </p:sp>
      <p:pic>
        <p:nvPicPr>
          <p:cNvPr id="4" name="Picture 5"/>
          <p:cNvPicPr>
            <a:picLocks noChangeAspect="1" noChangeArrowheads="1"/>
          </p:cNvPicPr>
          <p:nvPr/>
        </p:nvPicPr>
        <p:blipFill>
          <a:blip r:embed="rId3"/>
          <a:srcRect/>
          <a:stretch>
            <a:fillRect/>
          </a:stretch>
        </p:blipFill>
        <p:spPr bwMode="auto">
          <a:xfrm>
            <a:off x="6516216" y="5106498"/>
            <a:ext cx="2627784" cy="1751502"/>
          </a:xfrm>
          <a:prstGeom prst="rect">
            <a:avLst/>
          </a:prstGeom>
          <a:noFill/>
          <a:ln w="9525">
            <a:noFill/>
            <a:miter lim="800000"/>
            <a:headEnd/>
            <a:tailEnd/>
          </a:ln>
        </p:spPr>
      </p:pic>
    </p:spTree>
    <p:extLst>
      <p:ext uri="{BB962C8B-B14F-4D97-AF65-F5344CB8AC3E}">
        <p14:creationId xmlns:p14="http://schemas.microsoft.com/office/powerpoint/2010/main" val="2971556737"/>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What Mathematics Should We Talk About?</a:t>
            </a:r>
            <a:endParaRPr lang="en-AU" dirty="0"/>
          </a:p>
        </p:txBody>
      </p:sp>
      <p:sp>
        <p:nvSpPr>
          <p:cNvPr id="3" name="Content Placeholder 2"/>
          <p:cNvSpPr>
            <a:spLocks noGrp="1"/>
          </p:cNvSpPr>
          <p:nvPr>
            <p:ph idx="1"/>
          </p:nvPr>
        </p:nvSpPr>
        <p:spPr/>
        <p:txBody>
          <a:bodyPr>
            <a:normAutofit/>
          </a:bodyPr>
          <a:lstStyle/>
          <a:p>
            <a:r>
              <a:rPr lang="en-AU" sz="3200" dirty="0" smtClean="0"/>
              <a:t>Mathematical symbols, vocabulary and terms</a:t>
            </a:r>
          </a:p>
          <a:p>
            <a:r>
              <a:rPr lang="en-AU" sz="3200" dirty="0" smtClean="0"/>
              <a:t>Mathematical reasoning</a:t>
            </a:r>
          </a:p>
          <a:p>
            <a:pPr lvl="1"/>
            <a:r>
              <a:rPr lang="en-AU" sz="2000" dirty="0" smtClean="0"/>
              <a:t>Induction/ deduction</a:t>
            </a:r>
          </a:p>
          <a:p>
            <a:pPr lvl="1"/>
            <a:r>
              <a:rPr lang="en-AU" sz="2000" dirty="0" smtClean="0"/>
              <a:t>justification</a:t>
            </a:r>
            <a:endParaRPr lang="en-AU" sz="2000" dirty="0"/>
          </a:p>
        </p:txBody>
      </p:sp>
      <p:pic>
        <p:nvPicPr>
          <p:cNvPr id="2050" name="Picture 2" descr="http://school.discoveryeducation.com/clipart/images/thinkingcapwhoa_col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998" y="3501008"/>
            <a:ext cx="2665395" cy="30846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nstructables.com/image/F9EN1INFLA1LRPU/How-to-Divi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437112"/>
            <a:ext cx="1594148" cy="15941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lker.com/cliparts/H/d/4/i/1/A/not-equal-to-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5043314"/>
            <a:ext cx="1559405" cy="128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003523"/>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53116"/>
          </a:xfrm>
          <a:solidFill>
            <a:schemeClr val="bg1"/>
          </a:solidFill>
        </p:spPr>
        <p:txBody>
          <a:bodyPr>
            <a:normAutofit/>
          </a:bodyPr>
          <a:lstStyle/>
          <a:p>
            <a:pPr algn="ctr"/>
            <a:r>
              <a:rPr lang="en-AU" dirty="0" smtClean="0">
                <a:solidFill>
                  <a:schemeClr val="tx2"/>
                </a:solidFill>
              </a:rPr>
              <a:t>Practical Ideas</a:t>
            </a:r>
            <a:endParaRPr lang="en-AU" dirty="0">
              <a:solidFill>
                <a:schemeClr val="tx2"/>
              </a:solidFill>
            </a:endParaRPr>
          </a:p>
        </p:txBody>
      </p:sp>
      <p:sp>
        <p:nvSpPr>
          <p:cNvPr id="3" name="Content Placeholder 2"/>
          <p:cNvSpPr>
            <a:spLocks noGrp="1"/>
          </p:cNvSpPr>
          <p:nvPr>
            <p:ph idx="1"/>
          </p:nvPr>
        </p:nvSpPr>
        <p:spPr>
          <a:xfrm>
            <a:off x="395536" y="1556792"/>
            <a:ext cx="8291264" cy="5017744"/>
          </a:xfrm>
        </p:spPr>
        <p:txBody>
          <a:bodyPr>
            <a:normAutofit/>
          </a:bodyPr>
          <a:lstStyle/>
          <a:p>
            <a:r>
              <a:rPr lang="en-AU" sz="4000" dirty="0" smtClean="0"/>
              <a:t>ABCDE Cards</a:t>
            </a:r>
          </a:p>
          <a:p>
            <a:r>
              <a:rPr lang="en-AU" sz="4000" dirty="0" smtClean="0"/>
              <a:t>Mini whiteboards</a:t>
            </a:r>
          </a:p>
          <a:p>
            <a:r>
              <a:rPr lang="en-AU" sz="4000" dirty="0" smtClean="0"/>
              <a:t>Thinking Thumbs</a:t>
            </a:r>
          </a:p>
          <a:p>
            <a:r>
              <a:rPr lang="en-AU" sz="4000" dirty="0" smtClean="0"/>
              <a:t>Fist to Five</a:t>
            </a:r>
          </a:p>
          <a:p>
            <a:r>
              <a:rPr lang="en-AU" sz="4000" dirty="0" smtClean="0"/>
              <a:t>Exit Passes</a:t>
            </a:r>
          </a:p>
          <a:p>
            <a:r>
              <a:rPr lang="en-AU" sz="4000" dirty="0" smtClean="0"/>
              <a:t>Randomisation</a:t>
            </a:r>
            <a:endParaRPr lang="en-AU" sz="4000" dirty="0"/>
          </a:p>
        </p:txBody>
      </p:sp>
    </p:spTree>
    <p:extLst>
      <p:ext uri="{BB962C8B-B14F-4D97-AF65-F5344CB8AC3E}">
        <p14:creationId xmlns:p14="http://schemas.microsoft.com/office/powerpoint/2010/main" val="3029271673"/>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08720"/>
            <a:ext cx="8147248" cy="5505475"/>
          </a:xfrm>
        </p:spPr>
        <p:txBody>
          <a:bodyPr>
            <a:noAutofit/>
          </a:bodyPr>
          <a:lstStyle/>
          <a:p>
            <a:pPr marL="0" indent="0">
              <a:buNone/>
            </a:pPr>
            <a:r>
              <a:rPr lang="en-AU" sz="4000" dirty="0" smtClean="0"/>
              <a:t>Our goal is not to increase the </a:t>
            </a:r>
            <a:r>
              <a:rPr lang="en-AU" sz="4000" b="1" dirty="0" smtClean="0">
                <a:solidFill>
                  <a:srgbClr val="C00000"/>
                </a:solidFill>
              </a:rPr>
              <a:t>amount </a:t>
            </a:r>
            <a:r>
              <a:rPr lang="en-AU" sz="4000" dirty="0" smtClean="0"/>
              <a:t>of talk in our classrooms</a:t>
            </a:r>
          </a:p>
          <a:p>
            <a:pPr marL="0" indent="0">
              <a:buNone/>
            </a:pPr>
            <a:endParaRPr lang="en-AU" sz="4000" dirty="0"/>
          </a:p>
          <a:p>
            <a:pPr marL="0" indent="0">
              <a:buNone/>
            </a:pPr>
            <a:r>
              <a:rPr lang="en-AU" sz="4000" dirty="0"/>
              <a:t>b</a:t>
            </a:r>
            <a:r>
              <a:rPr lang="en-AU" sz="4000" dirty="0" smtClean="0"/>
              <a:t>ut to increase the </a:t>
            </a:r>
            <a:r>
              <a:rPr lang="en-AU" sz="4000" b="1" dirty="0" smtClean="0">
                <a:solidFill>
                  <a:srgbClr val="C00000"/>
                </a:solidFill>
              </a:rPr>
              <a:t>amount of high quality</a:t>
            </a:r>
            <a:r>
              <a:rPr lang="en-AU" sz="4000" dirty="0" smtClean="0"/>
              <a:t> talk in our classrooms-the mathematical productive talk.</a:t>
            </a:r>
            <a:endParaRPr lang="en-AU" sz="4000" dirty="0"/>
          </a:p>
        </p:txBody>
      </p:sp>
    </p:spTree>
    <p:extLst>
      <p:ext uri="{BB962C8B-B14F-4D97-AF65-F5344CB8AC3E}">
        <p14:creationId xmlns:p14="http://schemas.microsoft.com/office/powerpoint/2010/main" val="14073472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AU" sz="4400" dirty="0" smtClean="0"/>
              <a:t>Developing Classroom Discourse</a:t>
            </a:r>
            <a:endParaRPr lang="en-AU" sz="4400" dirty="0"/>
          </a:p>
        </p:txBody>
      </p:sp>
      <p:sp>
        <p:nvSpPr>
          <p:cNvPr id="3" name="Content Placeholder 2"/>
          <p:cNvSpPr>
            <a:spLocks noGrp="1"/>
          </p:cNvSpPr>
          <p:nvPr>
            <p:ph idx="1"/>
          </p:nvPr>
        </p:nvSpPr>
        <p:spPr>
          <a:xfrm>
            <a:off x="323528" y="1772816"/>
            <a:ext cx="8363272" cy="4353347"/>
          </a:xfrm>
        </p:spPr>
        <p:txBody>
          <a:bodyPr>
            <a:normAutofit lnSpcReduction="10000"/>
          </a:bodyPr>
          <a:lstStyle/>
          <a:p>
            <a:pPr marL="0" indent="0">
              <a:buNone/>
            </a:pPr>
            <a:r>
              <a:rPr lang="en-AU" sz="2800" dirty="0" smtClean="0"/>
              <a:t>What are the talk norms in your classroom?</a:t>
            </a:r>
          </a:p>
          <a:p>
            <a:endParaRPr lang="en-AU" sz="2800" dirty="0" smtClean="0"/>
          </a:p>
          <a:p>
            <a:pPr marL="0" indent="0">
              <a:buNone/>
            </a:pPr>
            <a:r>
              <a:rPr lang="en-AU" sz="2800" dirty="0" smtClean="0"/>
              <a:t>If someone came into your classroom, what would they hear?</a:t>
            </a:r>
          </a:p>
          <a:p>
            <a:endParaRPr lang="en-AU" sz="2800" dirty="0" smtClean="0"/>
          </a:p>
          <a:p>
            <a:pPr marL="0" indent="0">
              <a:buNone/>
            </a:pPr>
            <a:r>
              <a:rPr lang="en-AU" sz="2800" dirty="0" smtClean="0"/>
              <a:t>Whose voices would dominate?</a:t>
            </a:r>
          </a:p>
          <a:p>
            <a:endParaRPr lang="en-AU" sz="2800" dirty="0" smtClean="0"/>
          </a:p>
          <a:p>
            <a:pPr marL="0" indent="0">
              <a:buNone/>
            </a:pPr>
            <a:r>
              <a:rPr lang="en-AU" sz="2800" dirty="0" smtClean="0"/>
              <a:t>If we think of a dialogue as a ball being passed back and forth, who would hold the ball most of the time?</a:t>
            </a:r>
            <a:endParaRPr lang="en-AU" sz="2800" dirty="0"/>
          </a:p>
        </p:txBody>
      </p:sp>
    </p:spTree>
    <p:extLst>
      <p:ext uri="{BB962C8B-B14F-4D97-AF65-F5344CB8AC3E}">
        <p14:creationId xmlns:p14="http://schemas.microsoft.com/office/powerpoint/2010/main" val="9827010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AU" sz="4800" dirty="0" smtClean="0"/>
              <a:t>How to get students </a:t>
            </a:r>
            <a:r>
              <a:rPr lang="en-AU" sz="4800" b="1" dirty="0" smtClean="0"/>
              <a:t>talking</a:t>
            </a:r>
            <a:r>
              <a:rPr lang="en-AU" sz="4800" dirty="0" smtClean="0"/>
              <a:t>!</a:t>
            </a:r>
            <a:endParaRPr lang="en-AU" sz="4800" dirty="0"/>
          </a:p>
        </p:txBody>
      </p:sp>
      <p:sp>
        <p:nvSpPr>
          <p:cNvPr id="3" name="Content Placeholder 2"/>
          <p:cNvSpPr>
            <a:spLocks noGrp="1"/>
          </p:cNvSpPr>
          <p:nvPr>
            <p:ph idx="1"/>
          </p:nvPr>
        </p:nvSpPr>
        <p:spPr>
          <a:xfrm>
            <a:off x="467544" y="1916832"/>
            <a:ext cx="8229600" cy="4525963"/>
          </a:xfrm>
        </p:spPr>
        <p:txBody>
          <a:bodyPr>
            <a:normAutofit/>
          </a:bodyPr>
          <a:lstStyle/>
          <a:p>
            <a:pPr marL="0" indent="0">
              <a:buNone/>
            </a:pPr>
            <a:r>
              <a:rPr lang="en-AU" sz="2800" dirty="0" smtClean="0"/>
              <a:t>Why use talk to support maths learning?</a:t>
            </a:r>
          </a:p>
          <a:p>
            <a:pPr marL="0" indent="0">
              <a:buNone/>
            </a:pPr>
            <a:r>
              <a:rPr lang="en-AU" sz="2800" dirty="0" smtClean="0"/>
              <a:t>What are the barriers to discussions in maths classes?</a:t>
            </a:r>
          </a:p>
          <a:p>
            <a:pPr marL="0" indent="0">
              <a:buNone/>
            </a:pPr>
            <a:r>
              <a:rPr lang="en-AU" sz="2800" dirty="0" smtClean="0"/>
              <a:t>What are the steps required for productive classroom discussions?</a:t>
            </a:r>
          </a:p>
          <a:p>
            <a:pPr marL="0" indent="0">
              <a:buNone/>
            </a:pPr>
            <a:r>
              <a:rPr lang="en-AU" sz="2800" dirty="0" smtClean="0"/>
              <a:t>What mathematics should we talk about?</a:t>
            </a:r>
          </a:p>
          <a:p>
            <a:pPr marL="0" indent="0">
              <a:buNone/>
            </a:pPr>
            <a:r>
              <a:rPr lang="en-AU" sz="2800" dirty="0" smtClean="0"/>
              <a:t>What does productive talk look like and sound like?</a:t>
            </a:r>
            <a:endParaRPr lang="en-AU" sz="2800" dirty="0"/>
          </a:p>
        </p:txBody>
      </p:sp>
    </p:spTree>
    <p:extLst>
      <p:ext uri="{BB962C8B-B14F-4D97-AF65-F5344CB8AC3E}">
        <p14:creationId xmlns:p14="http://schemas.microsoft.com/office/powerpoint/2010/main" val="24262293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0" y="-171400"/>
            <a:ext cx="9144000" cy="1143000"/>
          </a:xfrm>
          <a:solidFill>
            <a:schemeClr val="bg1"/>
          </a:solidFill>
          <a:ln>
            <a:solidFill>
              <a:schemeClr val="tx1"/>
            </a:solidFill>
            <a:miter lim="800000"/>
            <a:headEnd/>
            <a:tailEnd/>
          </a:ln>
        </p:spPr>
        <p:txBody>
          <a:bodyPr/>
          <a:lstStyle/>
          <a:p>
            <a:r>
              <a:rPr lang="en-GB" sz="4800" dirty="0" smtClean="0"/>
              <a:t>Think of a child…</a:t>
            </a:r>
          </a:p>
        </p:txBody>
      </p:sp>
      <p:pic>
        <p:nvPicPr>
          <p:cNvPr id="6147" name="Picture 7" descr="teacher headshot 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3128962"/>
            <a:ext cx="296862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1" name="AutoShape 5"/>
          <p:cNvSpPr>
            <a:spLocks noChangeArrowheads="1"/>
          </p:cNvSpPr>
          <p:nvPr/>
        </p:nvSpPr>
        <p:spPr bwMode="auto">
          <a:xfrm>
            <a:off x="4648200" y="1371600"/>
            <a:ext cx="2971800" cy="1143000"/>
          </a:xfrm>
          <a:prstGeom prst="cloudCallout">
            <a:avLst>
              <a:gd name="adj1" fmla="val -42306"/>
              <a:gd name="adj2" fmla="val 174028"/>
            </a:avLst>
          </a:prstGeom>
          <a:solidFill>
            <a:schemeClr val="tx2"/>
          </a:solidFill>
          <a:ln w="9525">
            <a:solidFill>
              <a:schemeClr val="tx1"/>
            </a:solidFill>
            <a:round/>
            <a:headEnd/>
            <a:tailEnd/>
          </a:ln>
        </p:spPr>
        <p:txBody>
          <a:bodyPr/>
          <a:lstStyle/>
          <a:p>
            <a:pPr algn="ctr"/>
            <a:r>
              <a:rPr lang="en-GB" sz="2400" dirty="0">
                <a:solidFill>
                  <a:schemeClr val="bg1"/>
                </a:solidFill>
                <a:latin typeface="+mj-lt"/>
              </a:rPr>
              <a:t>Quiet in class</a:t>
            </a:r>
          </a:p>
        </p:txBody>
      </p:sp>
      <p:sp>
        <p:nvSpPr>
          <p:cNvPr id="173062" name="AutoShape 6"/>
          <p:cNvSpPr>
            <a:spLocks noChangeArrowheads="1"/>
          </p:cNvSpPr>
          <p:nvPr/>
        </p:nvSpPr>
        <p:spPr bwMode="auto">
          <a:xfrm>
            <a:off x="228600" y="1524000"/>
            <a:ext cx="3733800" cy="2121024"/>
          </a:xfrm>
          <a:prstGeom prst="cloudCallout">
            <a:avLst>
              <a:gd name="adj1" fmla="val 57181"/>
              <a:gd name="adj2" fmla="val 79255"/>
            </a:avLst>
          </a:prstGeom>
          <a:solidFill>
            <a:schemeClr val="tx2"/>
          </a:solidFill>
          <a:ln w="9525">
            <a:solidFill>
              <a:schemeClr val="tx1"/>
            </a:solidFill>
            <a:round/>
            <a:headEnd/>
            <a:tailEnd/>
          </a:ln>
        </p:spPr>
        <p:txBody>
          <a:bodyPr/>
          <a:lstStyle/>
          <a:p>
            <a:pPr eaLnBrk="0" hangingPunct="0">
              <a:spcBef>
                <a:spcPct val="20000"/>
              </a:spcBef>
              <a:buFont typeface="Arial" pitchFamily="34" charset="0"/>
              <a:buNone/>
            </a:pPr>
            <a:r>
              <a:rPr lang="en-GB" sz="2400" dirty="0">
                <a:solidFill>
                  <a:schemeClr val="bg1"/>
                </a:solidFill>
                <a:latin typeface="+mj-lt"/>
              </a:rPr>
              <a:t>Reticent to speak in front of an audience</a:t>
            </a:r>
          </a:p>
        </p:txBody>
      </p:sp>
      <p:sp>
        <p:nvSpPr>
          <p:cNvPr id="173063" name="AutoShape 7"/>
          <p:cNvSpPr>
            <a:spLocks noChangeArrowheads="1"/>
          </p:cNvSpPr>
          <p:nvPr/>
        </p:nvSpPr>
        <p:spPr bwMode="auto">
          <a:xfrm>
            <a:off x="5334000" y="4495800"/>
            <a:ext cx="3657600" cy="2173560"/>
          </a:xfrm>
          <a:prstGeom prst="cloudCallout">
            <a:avLst>
              <a:gd name="adj1" fmla="val -56838"/>
              <a:gd name="adj2" fmla="val -51417"/>
            </a:avLst>
          </a:prstGeom>
          <a:solidFill>
            <a:schemeClr val="tx2"/>
          </a:solidFill>
          <a:ln w="9525">
            <a:solidFill>
              <a:schemeClr val="tx1"/>
            </a:solidFill>
            <a:round/>
            <a:headEnd/>
            <a:tailEnd/>
          </a:ln>
        </p:spPr>
        <p:txBody>
          <a:bodyPr/>
          <a:lstStyle/>
          <a:p>
            <a:pPr eaLnBrk="0" hangingPunct="0">
              <a:spcBef>
                <a:spcPct val="20000"/>
              </a:spcBef>
              <a:buFont typeface="Arial" pitchFamily="34" charset="0"/>
              <a:buNone/>
            </a:pPr>
            <a:r>
              <a:rPr lang="en-GB" sz="2400" dirty="0">
                <a:solidFill>
                  <a:schemeClr val="bg1"/>
                </a:solidFill>
                <a:latin typeface="+mj-lt"/>
              </a:rPr>
              <a:t>Lets others ‘take over’ in group situations</a:t>
            </a:r>
          </a:p>
        </p:txBody>
      </p:sp>
      <p:sp>
        <p:nvSpPr>
          <p:cNvPr id="173064" name="AutoShape 8"/>
          <p:cNvSpPr>
            <a:spLocks noChangeArrowheads="1"/>
          </p:cNvSpPr>
          <p:nvPr/>
        </p:nvSpPr>
        <p:spPr bwMode="auto">
          <a:xfrm>
            <a:off x="228600" y="4572000"/>
            <a:ext cx="3335288" cy="1953344"/>
          </a:xfrm>
          <a:prstGeom prst="cloudCallout">
            <a:avLst>
              <a:gd name="adj1" fmla="val 62856"/>
              <a:gd name="adj2" fmla="val -72657"/>
            </a:avLst>
          </a:prstGeom>
          <a:solidFill>
            <a:schemeClr val="tx2"/>
          </a:solidFill>
          <a:ln w="9525">
            <a:solidFill>
              <a:schemeClr val="tx1"/>
            </a:solidFill>
            <a:round/>
            <a:headEnd/>
            <a:tailEnd/>
          </a:ln>
        </p:spPr>
        <p:txBody>
          <a:bodyPr/>
          <a:lstStyle/>
          <a:p>
            <a:pPr eaLnBrk="0" hangingPunct="0">
              <a:spcBef>
                <a:spcPct val="20000"/>
              </a:spcBef>
              <a:buFont typeface="Arial" pitchFamily="34" charset="0"/>
              <a:buNone/>
            </a:pPr>
            <a:r>
              <a:rPr lang="en-GB" sz="2400" dirty="0">
                <a:solidFill>
                  <a:schemeClr val="bg1"/>
                </a:solidFill>
                <a:latin typeface="+mj-lt"/>
              </a:rPr>
              <a:t>Doesn’t offer an answer readily</a:t>
            </a:r>
          </a:p>
          <a:p>
            <a:pPr eaLnBrk="0" hangingPunct="0">
              <a:spcBef>
                <a:spcPct val="20000"/>
              </a:spcBef>
              <a:buFont typeface="Arial" pitchFamily="34" charset="0"/>
              <a:buNone/>
            </a:pPr>
            <a:endParaRPr lang="en-GB" sz="2400" dirty="0">
              <a:latin typeface="Calibri" pitchFamily="34" charset="0"/>
            </a:endParaRPr>
          </a:p>
        </p:txBody>
      </p:sp>
      <p:sp>
        <p:nvSpPr>
          <p:cNvPr id="173066" name="AutoShape 10"/>
          <p:cNvSpPr>
            <a:spLocks noChangeArrowheads="1"/>
          </p:cNvSpPr>
          <p:nvPr/>
        </p:nvSpPr>
        <p:spPr bwMode="auto">
          <a:xfrm>
            <a:off x="6019800" y="2895600"/>
            <a:ext cx="2971800" cy="1143000"/>
          </a:xfrm>
          <a:prstGeom prst="cloudCallout">
            <a:avLst>
              <a:gd name="adj1" fmla="val -83333"/>
              <a:gd name="adj2" fmla="val 54028"/>
            </a:avLst>
          </a:prstGeom>
          <a:solidFill>
            <a:schemeClr val="tx2"/>
          </a:solidFill>
          <a:ln w="9525">
            <a:solidFill>
              <a:schemeClr val="tx1"/>
            </a:solidFill>
            <a:round/>
            <a:headEnd/>
            <a:tailEnd/>
          </a:ln>
        </p:spPr>
        <p:txBody>
          <a:bodyPr/>
          <a:lstStyle/>
          <a:p>
            <a:pPr algn="ctr"/>
            <a:r>
              <a:rPr lang="en-GB" sz="2400" dirty="0">
                <a:solidFill>
                  <a:schemeClr val="bg1"/>
                </a:solidFill>
                <a:latin typeface="+mj-lt"/>
              </a:rPr>
              <a:t>Lack self confidence</a:t>
            </a:r>
          </a:p>
        </p:txBody>
      </p:sp>
    </p:spTree>
    <p:extLst>
      <p:ext uri="{BB962C8B-B14F-4D97-AF65-F5344CB8AC3E}">
        <p14:creationId xmlns:p14="http://schemas.microsoft.com/office/powerpoint/2010/main" val="2951172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3061"/>
                                        </p:tgtEl>
                                        <p:attrNameLst>
                                          <p:attrName>style.visibility</p:attrName>
                                        </p:attrNameLst>
                                      </p:cBhvr>
                                      <p:to>
                                        <p:strVal val="visible"/>
                                      </p:to>
                                    </p:set>
                                    <p:anim calcmode="lin" valueType="num">
                                      <p:cBhvr additive="base">
                                        <p:cTn id="7" dur="500" fill="hold"/>
                                        <p:tgtEl>
                                          <p:spTgt spid="173061"/>
                                        </p:tgtEl>
                                        <p:attrNameLst>
                                          <p:attrName>ppt_x</p:attrName>
                                        </p:attrNameLst>
                                      </p:cBhvr>
                                      <p:tavLst>
                                        <p:tav tm="0">
                                          <p:val>
                                            <p:strVal val="0-#ppt_w/2"/>
                                          </p:val>
                                        </p:tav>
                                        <p:tav tm="100000">
                                          <p:val>
                                            <p:strVal val="#ppt_x"/>
                                          </p:val>
                                        </p:tav>
                                      </p:tavLst>
                                    </p:anim>
                                    <p:anim calcmode="lin" valueType="num">
                                      <p:cBhvr additive="base">
                                        <p:cTn id="8" dur="500" fill="hold"/>
                                        <p:tgtEl>
                                          <p:spTgt spid="1730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3066"/>
                                        </p:tgtEl>
                                        <p:attrNameLst>
                                          <p:attrName>style.visibility</p:attrName>
                                        </p:attrNameLst>
                                      </p:cBhvr>
                                      <p:to>
                                        <p:strVal val="visible"/>
                                      </p:to>
                                    </p:set>
                                    <p:anim calcmode="lin" valueType="num">
                                      <p:cBhvr additive="base">
                                        <p:cTn id="13" dur="500" fill="hold"/>
                                        <p:tgtEl>
                                          <p:spTgt spid="173066"/>
                                        </p:tgtEl>
                                        <p:attrNameLst>
                                          <p:attrName>ppt_x</p:attrName>
                                        </p:attrNameLst>
                                      </p:cBhvr>
                                      <p:tavLst>
                                        <p:tav tm="0">
                                          <p:val>
                                            <p:strVal val="0-#ppt_w/2"/>
                                          </p:val>
                                        </p:tav>
                                        <p:tav tm="100000">
                                          <p:val>
                                            <p:strVal val="#ppt_x"/>
                                          </p:val>
                                        </p:tav>
                                      </p:tavLst>
                                    </p:anim>
                                    <p:anim calcmode="lin" valueType="num">
                                      <p:cBhvr additive="base">
                                        <p:cTn id="14" dur="500" fill="hold"/>
                                        <p:tgtEl>
                                          <p:spTgt spid="17306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3062"/>
                                        </p:tgtEl>
                                        <p:attrNameLst>
                                          <p:attrName>style.visibility</p:attrName>
                                        </p:attrNameLst>
                                      </p:cBhvr>
                                      <p:to>
                                        <p:strVal val="visible"/>
                                      </p:to>
                                    </p:set>
                                    <p:anim calcmode="lin" valueType="num">
                                      <p:cBhvr additive="base">
                                        <p:cTn id="19" dur="500" fill="hold"/>
                                        <p:tgtEl>
                                          <p:spTgt spid="173062"/>
                                        </p:tgtEl>
                                        <p:attrNameLst>
                                          <p:attrName>ppt_x</p:attrName>
                                        </p:attrNameLst>
                                      </p:cBhvr>
                                      <p:tavLst>
                                        <p:tav tm="0">
                                          <p:val>
                                            <p:strVal val="0-#ppt_w/2"/>
                                          </p:val>
                                        </p:tav>
                                        <p:tav tm="100000">
                                          <p:val>
                                            <p:strVal val="#ppt_x"/>
                                          </p:val>
                                        </p:tav>
                                      </p:tavLst>
                                    </p:anim>
                                    <p:anim calcmode="lin" valueType="num">
                                      <p:cBhvr additive="base">
                                        <p:cTn id="20" dur="500" fill="hold"/>
                                        <p:tgtEl>
                                          <p:spTgt spid="17306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3063"/>
                                        </p:tgtEl>
                                        <p:attrNameLst>
                                          <p:attrName>style.visibility</p:attrName>
                                        </p:attrNameLst>
                                      </p:cBhvr>
                                      <p:to>
                                        <p:strVal val="visible"/>
                                      </p:to>
                                    </p:set>
                                    <p:anim calcmode="lin" valueType="num">
                                      <p:cBhvr additive="base">
                                        <p:cTn id="25" dur="500" fill="hold"/>
                                        <p:tgtEl>
                                          <p:spTgt spid="173063"/>
                                        </p:tgtEl>
                                        <p:attrNameLst>
                                          <p:attrName>ppt_x</p:attrName>
                                        </p:attrNameLst>
                                      </p:cBhvr>
                                      <p:tavLst>
                                        <p:tav tm="0">
                                          <p:val>
                                            <p:strVal val="0-#ppt_w/2"/>
                                          </p:val>
                                        </p:tav>
                                        <p:tav tm="100000">
                                          <p:val>
                                            <p:strVal val="#ppt_x"/>
                                          </p:val>
                                        </p:tav>
                                      </p:tavLst>
                                    </p:anim>
                                    <p:anim calcmode="lin" valueType="num">
                                      <p:cBhvr additive="base">
                                        <p:cTn id="26" dur="500" fill="hold"/>
                                        <p:tgtEl>
                                          <p:spTgt spid="17306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3064"/>
                                        </p:tgtEl>
                                        <p:attrNameLst>
                                          <p:attrName>style.visibility</p:attrName>
                                        </p:attrNameLst>
                                      </p:cBhvr>
                                      <p:to>
                                        <p:strVal val="visible"/>
                                      </p:to>
                                    </p:set>
                                    <p:anim calcmode="lin" valueType="num">
                                      <p:cBhvr additive="base">
                                        <p:cTn id="31" dur="500" fill="hold"/>
                                        <p:tgtEl>
                                          <p:spTgt spid="173064"/>
                                        </p:tgtEl>
                                        <p:attrNameLst>
                                          <p:attrName>ppt_x</p:attrName>
                                        </p:attrNameLst>
                                      </p:cBhvr>
                                      <p:tavLst>
                                        <p:tav tm="0">
                                          <p:val>
                                            <p:strVal val="0-#ppt_w/2"/>
                                          </p:val>
                                        </p:tav>
                                        <p:tav tm="100000">
                                          <p:val>
                                            <p:strVal val="#ppt_x"/>
                                          </p:val>
                                        </p:tav>
                                      </p:tavLst>
                                    </p:anim>
                                    <p:anim calcmode="lin" valueType="num">
                                      <p:cBhvr additive="base">
                                        <p:cTn id="32" dur="500" fill="hold"/>
                                        <p:tgtEl>
                                          <p:spTgt spid="1730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1" grpId="0" animBg="1" autoUpdateAnimBg="0"/>
      <p:bldP spid="173062" grpId="0" animBg="1" autoUpdateAnimBg="0"/>
      <p:bldP spid="173063" grpId="0" animBg="1" autoUpdateAnimBg="0"/>
      <p:bldP spid="173064" grpId="0" animBg="1" autoUpdateAnimBg="0"/>
      <p:bldP spid="17306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800" dirty="0" smtClean="0"/>
              <a:t>Findings on classroom talk:</a:t>
            </a:r>
            <a:endParaRPr lang="en-AU" sz="4800" dirty="0"/>
          </a:p>
        </p:txBody>
      </p:sp>
      <p:sp>
        <p:nvSpPr>
          <p:cNvPr id="3" name="Content Placeholder 2"/>
          <p:cNvSpPr>
            <a:spLocks noGrp="1"/>
          </p:cNvSpPr>
          <p:nvPr>
            <p:ph idx="1"/>
          </p:nvPr>
        </p:nvSpPr>
        <p:spPr/>
        <p:txBody>
          <a:bodyPr>
            <a:normAutofit fontScale="85000" lnSpcReduction="10000"/>
          </a:bodyPr>
          <a:lstStyle/>
          <a:p>
            <a:r>
              <a:rPr lang="en-AU" dirty="0" smtClean="0"/>
              <a:t>Open questions made up 10% of the questioning exchanges</a:t>
            </a:r>
          </a:p>
          <a:p>
            <a:r>
              <a:rPr lang="en-AU" dirty="0" smtClean="0"/>
              <a:t>15% of the sample did not ask any open questions</a:t>
            </a:r>
          </a:p>
          <a:p>
            <a:r>
              <a:rPr lang="en-AU" dirty="0" smtClean="0"/>
              <a:t>Probing by the teacher to encourage sustained and extended dialogue occurred in 11% of classes</a:t>
            </a:r>
          </a:p>
          <a:p>
            <a:r>
              <a:rPr lang="en-AU" dirty="0" smtClean="0"/>
              <a:t>43% of teachers did not use any such moves</a:t>
            </a:r>
          </a:p>
          <a:p>
            <a:r>
              <a:rPr lang="en-AU" dirty="0" smtClean="0"/>
              <a:t>Pupils’ exchanges were very short- 5 seconds on average</a:t>
            </a:r>
          </a:p>
          <a:p>
            <a:r>
              <a:rPr lang="en-AU" dirty="0" smtClean="0"/>
              <a:t>Pupil answers were limited to 3 words or less 70% of the time</a:t>
            </a:r>
            <a:endParaRPr lang="en-AU" dirty="0"/>
          </a:p>
        </p:txBody>
      </p:sp>
    </p:spTree>
    <p:extLst>
      <p:ext uri="{BB962C8B-B14F-4D97-AF65-F5344CB8AC3E}">
        <p14:creationId xmlns:p14="http://schemas.microsoft.com/office/powerpoint/2010/main" val="35045867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hlinkClick r:id="rId3" action="ppaction://hlinkfile"/>
              </a:rPr>
              <a:t>Positive influences of Using Maths Talk </a:t>
            </a:r>
            <a:endParaRPr lang="en-AU" dirty="0"/>
          </a:p>
        </p:txBody>
      </p:sp>
      <p:sp>
        <p:nvSpPr>
          <p:cNvPr id="3" name="Content Placeholder 2"/>
          <p:cNvSpPr>
            <a:spLocks noGrp="1"/>
          </p:cNvSpPr>
          <p:nvPr>
            <p:ph idx="1"/>
          </p:nvPr>
        </p:nvSpPr>
        <p:spPr>
          <a:xfrm>
            <a:off x="395536" y="1916832"/>
            <a:ext cx="8291264" cy="4209331"/>
          </a:xfrm>
        </p:spPr>
        <p:txBody>
          <a:bodyPr>
            <a:normAutofit/>
          </a:bodyPr>
          <a:lstStyle/>
          <a:p>
            <a:r>
              <a:rPr lang="en-AU" sz="2800" dirty="0" smtClean="0"/>
              <a:t>Talk can reveal understanding and misunderstanding.</a:t>
            </a:r>
          </a:p>
          <a:p>
            <a:r>
              <a:rPr lang="en-AU" sz="2800" dirty="0" smtClean="0"/>
              <a:t>Talk supports robust learning by boosting memory.</a:t>
            </a:r>
          </a:p>
          <a:p>
            <a:r>
              <a:rPr lang="en-AU" sz="2800" dirty="0" smtClean="0"/>
              <a:t>Talk supports deeper reasoning.</a:t>
            </a:r>
          </a:p>
          <a:p>
            <a:r>
              <a:rPr lang="en-AU" sz="2800" dirty="0" smtClean="0"/>
              <a:t>Talk supports language development.</a:t>
            </a:r>
          </a:p>
          <a:p>
            <a:r>
              <a:rPr lang="en-AU" sz="2800" dirty="0" smtClean="0"/>
              <a:t>Talk supports the development of social skills.</a:t>
            </a:r>
            <a:endParaRPr lang="en-AU" sz="2800" dirty="0"/>
          </a:p>
        </p:txBody>
      </p:sp>
    </p:spTree>
    <p:extLst>
      <p:ext uri="{BB962C8B-B14F-4D97-AF65-F5344CB8AC3E}">
        <p14:creationId xmlns:p14="http://schemas.microsoft.com/office/powerpoint/2010/main" val="34174166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9144000" cy="1417638"/>
          </a:xfrm>
          <a:solidFill>
            <a:schemeClr val="bg1"/>
          </a:solidFill>
        </p:spPr>
        <p:txBody>
          <a:bodyPr/>
          <a:lstStyle/>
          <a:p>
            <a:r>
              <a:rPr lang="en-AU" dirty="0" smtClean="0">
                <a:solidFill>
                  <a:schemeClr val="tx2"/>
                </a:solidFill>
              </a:rPr>
              <a:t>Teacher-student talk</a:t>
            </a:r>
            <a:endParaRPr lang="en-AU" dirty="0">
              <a:solidFill>
                <a:schemeClr val="tx2"/>
              </a:solidFill>
            </a:endParaRPr>
          </a:p>
        </p:txBody>
      </p:sp>
      <p:sp>
        <p:nvSpPr>
          <p:cNvPr id="3" name="Content Placeholder 2"/>
          <p:cNvSpPr>
            <a:spLocks noGrp="1"/>
          </p:cNvSpPr>
          <p:nvPr>
            <p:ph idx="1"/>
          </p:nvPr>
        </p:nvSpPr>
        <p:spPr>
          <a:xfrm>
            <a:off x="323528" y="1600200"/>
            <a:ext cx="8363272" cy="4709120"/>
          </a:xfrm>
        </p:spPr>
        <p:txBody>
          <a:bodyPr>
            <a:normAutofit/>
          </a:bodyPr>
          <a:lstStyle/>
          <a:p>
            <a:pPr marL="0" indent="0">
              <a:buNone/>
            </a:pPr>
            <a:r>
              <a:rPr lang="en-AU" sz="2800" dirty="0" smtClean="0"/>
              <a:t>Traditional </a:t>
            </a:r>
            <a:r>
              <a:rPr lang="en-AU" sz="2800" dirty="0"/>
              <a:t>teacher </a:t>
            </a:r>
            <a:r>
              <a:rPr lang="en-AU" sz="2800" dirty="0" smtClean="0"/>
              <a:t>questioning</a:t>
            </a:r>
            <a:endParaRPr lang="en-AU" dirty="0"/>
          </a:p>
          <a:p>
            <a:r>
              <a:rPr lang="en-AU" sz="2600" dirty="0"/>
              <a:t>Teacher asks a question</a:t>
            </a:r>
          </a:p>
          <a:p>
            <a:r>
              <a:rPr lang="en-AU" sz="2600" dirty="0"/>
              <a:t>Children put up their hands</a:t>
            </a:r>
          </a:p>
          <a:p>
            <a:r>
              <a:rPr lang="en-AU" sz="2600" dirty="0"/>
              <a:t>Teacher takes an answer</a:t>
            </a:r>
          </a:p>
          <a:p>
            <a:r>
              <a:rPr lang="en-AU" sz="2600" dirty="0"/>
              <a:t>Teacher accepts, rejects or develops the answer</a:t>
            </a:r>
          </a:p>
          <a:p>
            <a:r>
              <a:rPr lang="en-AU" sz="2600" dirty="0"/>
              <a:t>Teacher asks a further question</a:t>
            </a:r>
          </a:p>
          <a:p>
            <a:pPr marL="0" indent="0">
              <a:buNone/>
            </a:pPr>
            <a:r>
              <a:rPr lang="en-AU" sz="2800" dirty="0" smtClean="0"/>
              <a:t>Children’s </a:t>
            </a:r>
            <a:r>
              <a:rPr lang="en-AU" sz="2800" dirty="0"/>
              <a:t>responses are brief</a:t>
            </a:r>
          </a:p>
          <a:p>
            <a:pPr marL="0" indent="0">
              <a:buNone/>
            </a:pPr>
            <a:r>
              <a:rPr lang="en-AU" sz="2800" dirty="0" smtClean="0"/>
              <a:t>Teacher </a:t>
            </a:r>
            <a:r>
              <a:rPr lang="en-AU" sz="2800" dirty="0"/>
              <a:t>steers the answers</a:t>
            </a:r>
          </a:p>
          <a:p>
            <a:pPr marL="0" indent="0">
              <a:buNone/>
            </a:pPr>
            <a:r>
              <a:rPr lang="en-AU" sz="2800" dirty="0" smtClean="0"/>
              <a:t>What </a:t>
            </a:r>
            <a:r>
              <a:rPr lang="en-AU" sz="2800" dirty="0"/>
              <a:t>learning takes place?</a:t>
            </a:r>
          </a:p>
          <a:p>
            <a:endParaRPr lang="en-AU" sz="2800" dirty="0"/>
          </a:p>
        </p:txBody>
      </p:sp>
      <p:pic>
        <p:nvPicPr>
          <p:cNvPr id="1026" name="Picture 2" descr="http://www.broadfields.essex.sch.uk/img/Photo_Gallery/2011_22_Autumn_Term_2011/lg_Deer_(2).JP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502108"/>
            <a:ext cx="32004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3720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4 Big Ideas</a:t>
            </a:r>
            <a:endParaRPr lang="en-AU" dirty="0"/>
          </a:p>
        </p:txBody>
      </p:sp>
      <p:sp>
        <p:nvSpPr>
          <p:cNvPr id="3" name="Content Placeholder 2"/>
          <p:cNvSpPr>
            <a:spLocks noGrp="1"/>
          </p:cNvSpPr>
          <p:nvPr>
            <p:ph idx="1"/>
          </p:nvPr>
        </p:nvSpPr>
        <p:spPr>
          <a:xfrm>
            <a:off x="395536" y="1916832"/>
            <a:ext cx="8291264" cy="4209331"/>
          </a:xfrm>
        </p:spPr>
        <p:txBody>
          <a:bodyPr/>
          <a:lstStyle/>
          <a:p>
            <a:pPr marL="457200" indent="-457200">
              <a:buFont typeface="+mj-lt"/>
              <a:buAutoNum type="arabicPeriod"/>
            </a:pPr>
            <a:r>
              <a:rPr lang="en-AU" dirty="0" smtClean="0">
                <a:solidFill>
                  <a:srgbClr val="C00000"/>
                </a:solidFill>
              </a:rPr>
              <a:t>You have  </a:t>
            </a:r>
            <a:r>
              <a:rPr lang="en-AU" dirty="0">
                <a:solidFill>
                  <a:srgbClr val="C00000"/>
                </a:solidFill>
              </a:rPr>
              <a:t>to make what everyone says and what you say understandable. </a:t>
            </a:r>
          </a:p>
        </p:txBody>
      </p:sp>
    </p:spTree>
    <p:extLst>
      <p:ext uri="{BB962C8B-B14F-4D97-AF65-F5344CB8AC3E}">
        <p14:creationId xmlns:p14="http://schemas.microsoft.com/office/powerpoint/2010/main" val="28469755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15240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AU" dirty="0" smtClean="0"/>
              <a:t>4 Big Ideas</a:t>
            </a:r>
            <a:endParaRPr lang="en-AU" dirty="0"/>
          </a:p>
        </p:txBody>
      </p:sp>
      <p:sp>
        <p:nvSpPr>
          <p:cNvPr id="7" name="Content Placeholder 2"/>
          <p:cNvSpPr>
            <a:spLocks noGrp="1"/>
          </p:cNvSpPr>
          <p:nvPr>
            <p:ph idx="1"/>
          </p:nvPr>
        </p:nvSpPr>
        <p:spPr>
          <a:xfrm>
            <a:off x="609600" y="1752600"/>
            <a:ext cx="8077200" cy="4373563"/>
          </a:xfrm>
        </p:spPr>
        <p:txBody>
          <a:bodyPr/>
          <a:lstStyle/>
          <a:p>
            <a:pPr marL="457200" indent="-457200">
              <a:buFont typeface="+mj-lt"/>
              <a:buAutoNum type="arabicPeriod"/>
            </a:pPr>
            <a:r>
              <a:rPr lang="en-AU" dirty="0" smtClean="0"/>
              <a:t>You have to </a:t>
            </a:r>
            <a:r>
              <a:rPr lang="en-AU" dirty="0"/>
              <a:t>make what everyone says and what you say understandable. </a:t>
            </a:r>
            <a:endParaRPr lang="en-AU" dirty="0" smtClean="0"/>
          </a:p>
          <a:p>
            <a:pPr marL="457200" indent="-457200">
              <a:buFont typeface="+mj-lt"/>
              <a:buAutoNum type="arabicPeriod"/>
            </a:pPr>
            <a:r>
              <a:rPr lang="en-AU" dirty="0">
                <a:solidFill>
                  <a:srgbClr val="C00000"/>
                </a:solidFill>
              </a:rPr>
              <a:t>You have to manage coherence. </a:t>
            </a:r>
          </a:p>
        </p:txBody>
      </p:sp>
    </p:spTree>
    <p:extLst>
      <p:ext uri="{BB962C8B-B14F-4D97-AF65-F5344CB8AC3E}">
        <p14:creationId xmlns:p14="http://schemas.microsoft.com/office/powerpoint/2010/main" val="12471535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5863"/>
          </a:xfrm>
          <a:solidFill>
            <a:schemeClr val="bg1"/>
          </a:solidFill>
        </p:spPr>
        <p:txBody>
          <a:bodyPr>
            <a:noAutofit/>
          </a:bodyPr>
          <a:lstStyle/>
          <a:p>
            <a:r>
              <a:rPr lang="en-GB" sz="4400" dirty="0" smtClean="0">
                <a:effectLst>
                  <a:outerShdw blurRad="38100" dist="38100" dir="2700000" algn="tl">
                    <a:srgbClr val="000000">
                      <a:alpha val="43137"/>
                    </a:srgbClr>
                  </a:outerShdw>
                </a:effectLst>
                <a:ea typeface="Kozuka Gothic Pro B" pitchFamily="34" charset="-128"/>
              </a:rPr>
              <a:t>Unpacking </a:t>
            </a:r>
            <a:r>
              <a:rPr lang="en-GB" sz="4400" dirty="0">
                <a:effectLst>
                  <a:outerShdw blurRad="38100" dist="38100" dir="2700000" algn="tl">
                    <a:srgbClr val="000000">
                      <a:alpha val="43137"/>
                    </a:srgbClr>
                  </a:outerShdw>
                </a:effectLst>
                <a:ea typeface="Kozuka Gothic Pro B" pitchFamily="34" charset="-128"/>
              </a:rPr>
              <a:t>f</a:t>
            </a:r>
            <a:r>
              <a:rPr lang="en-GB" sz="4400" dirty="0" smtClean="0">
                <a:effectLst>
                  <a:outerShdw blurRad="38100" dist="38100" dir="2700000" algn="tl">
                    <a:srgbClr val="000000">
                      <a:alpha val="43137"/>
                    </a:srgbClr>
                  </a:outerShdw>
                </a:effectLst>
                <a:ea typeface="Kozuka Gothic Pro B" pitchFamily="34" charset="-128"/>
              </a:rPr>
              <a:t>ormative </a:t>
            </a:r>
            <a:r>
              <a:rPr lang="en-GB" sz="4400" dirty="0">
                <a:effectLst>
                  <a:outerShdw blurRad="38100" dist="38100" dir="2700000" algn="tl">
                    <a:srgbClr val="000000">
                      <a:alpha val="43137"/>
                    </a:srgbClr>
                  </a:outerShdw>
                </a:effectLst>
                <a:ea typeface="Kozuka Gothic Pro B" pitchFamily="34" charset="-128"/>
              </a:rPr>
              <a:t>a</a:t>
            </a:r>
            <a:r>
              <a:rPr lang="en-GB" sz="4400" dirty="0" smtClean="0">
                <a:effectLst>
                  <a:outerShdw blurRad="38100" dist="38100" dir="2700000" algn="tl">
                    <a:srgbClr val="000000">
                      <a:alpha val="43137"/>
                    </a:srgbClr>
                  </a:outerShdw>
                </a:effectLst>
                <a:ea typeface="Kozuka Gothic Pro B" pitchFamily="34" charset="-128"/>
              </a:rPr>
              <a:t>ssessment</a:t>
            </a:r>
            <a:endParaRPr lang="en-US" sz="4400" dirty="0">
              <a:effectLst>
                <a:outerShdw blurRad="38100" dist="38100" dir="2700000" algn="tl">
                  <a:srgbClr val="000000">
                    <a:alpha val="43137"/>
                  </a:srgbClr>
                </a:outerShdw>
              </a:effectLst>
              <a:ea typeface="Kozuka Gothic Pro B" pitchFamily="34" charset="-128"/>
            </a:endParaRPr>
          </a:p>
        </p:txBody>
      </p:sp>
      <p:sp>
        <p:nvSpPr>
          <p:cNvPr id="3" name="Slide Number Placeholder 2"/>
          <p:cNvSpPr>
            <a:spLocks noGrp="1"/>
          </p:cNvSpPr>
          <p:nvPr>
            <p:ph type="sldNum" sz="quarter" idx="12"/>
          </p:nvPr>
        </p:nvSpPr>
        <p:spPr/>
        <p:txBody>
          <a:bodyPr>
            <a:normAutofit/>
          </a:bodyPr>
          <a:lstStyle/>
          <a:p>
            <a:pPr>
              <a:defRPr/>
            </a:pPr>
            <a:fld id="{19ABF79A-F4A3-5E49-A6CE-5B8CF779BC37}" type="slidenum">
              <a:rPr lang="en-GB" smtClean="0"/>
              <a:pPr>
                <a:defRPr/>
              </a:pPr>
              <a:t>2</a:t>
            </a:fld>
            <a:endParaRPr lang="en-GB" dirty="0"/>
          </a:p>
        </p:txBody>
      </p:sp>
      <p:sp>
        <p:nvSpPr>
          <p:cNvPr id="5" name="Rectangle 4"/>
          <p:cNvSpPr/>
          <p:nvPr/>
        </p:nvSpPr>
        <p:spPr>
          <a:xfrm>
            <a:off x="224609" y="1654801"/>
            <a:ext cx="8494539" cy="4981638"/>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46379" y="2490819"/>
            <a:ext cx="846155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51692" y="4230077"/>
            <a:ext cx="8479693" cy="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636982" y="1600062"/>
            <a:ext cx="0" cy="498163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41923" y="5431692"/>
            <a:ext cx="8466007" cy="1181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445846" y="1621692"/>
            <a:ext cx="0" cy="497253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613769" y="1611923"/>
            <a:ext cx="426" cy="496977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356042" y="1614602"/>
            <a:ext cx="2487118" cy="830997"/>
          </a:xfrm>
          <a:prstGeom prst="rect">
            <a:avLst/>
          </a:prstGeom>
        </p:spPr>
        <p:txBody>
          <a:bodyPr wrap="square">
            <a:spAutoFit/>
          </a:bodyPr>
          <a:lstStyle/>
          <a:p>
            <a:pPr lvl="0" algn="ctr" eaLnBrk="0" hangingPunct="0">
              <a:buClr>
                <a:schemeClr val="bg1"/>
              </a:buClr>
            </a:pPr>
            <a:r>
              <a:rPr lang="en-GB" b="1" dirty="0">
                <a:latin typeface="Calibri"/>
                <a:cs typeface="Calibri"/>
              </a:rPr>
              <a:t>Where the learner is going</a:t>
            </a:r>
          </a:p>
        </p:txBody>
      </p:sp>
      <p:sp>
        <p:nvSpPr>
          <p:cNvPr id="24" name="Rectangle 23"/>
          <p:cNvSpPr/>
          <p:nvPr/>
        </p:nvSpPr>
        <p:spPr>
          <a:xfrm>
            <a:off x="3782355" y="1862033"/>
            <a:ext cx="2799865" cy="461665"/>
          </a:xfrm>
          <a:prstGeom prst="rect">
            <a:avLst/>
          </a:prstGeom>
        </p:spPr>
        <p:txBody>
          <a:bodyPr wrap="none">
            <a:spAutoFit/>
          </a:bodyPr>
          <a:lstStyle/>
          <a:p>
            <a:pPr lvl="0" algn="ctr" eaLnBrk="0" hangingPunct="0">
              <a:buClr>
                <a:schemeClr val="bg1"/>
              </a:buClr>
            </a:pPr>
            <a:r>
              <a:rPr lang="en-GB" b="1" dirty="0">
                <a:latin typeface="Calibri"/>
                <a:cs typeface="Calibri"/>
              </a:rPr>
              <a:t>Where the learner is</a:t>
            </a:r>
          </a:p>
        </p:txBody>
      </p:sp>
      <p:sp>
        <p:nvSpPr>
          <p:cNvPr id="25" name="Rectangle 24"/>
          <p:cNvSpPr/>
          <p:nvPr/>
        </p:nvSpPr>
        <p:spPr>
          <a:xfrm>
            <a:off x="6551633" y="1862032"/>
            <a:ext cx="2340755" cy="461665"/>
          </a:xfrm>
          <a:prstGeom prst="rect">
            <a:avLst/>
          </a:prstGeom>
        </p:spPr>
        <p:txBody>
          <a:bodyPr wrap="none">
            <a:spAutoFit/>
          </a:bodyPr>
          <a:lstStyle/>
          <a:p>
            <a:pPr lvl="0" algn="ctr" eaLnBrk="0" hangingPunct="0">
              <a:buClr>
                <a:schemeClr val="bg1"/>
              </a:buClr>
            </a:pPr>
            <a:r>
              <a:rPr lang="en-GB" b="1" dirty="0">
                <a:latin typeface="Calibri"/>
                <a:cs typeface="Calibri"/>
              </a:rPr>
              <a:t>How to get there</a:t>
            </a:r>
          </a:p>
        </p:txBody>
      </p:sp>
      <p:sp>
        <p:nvSpPr>
          <p:cNvPr id="27" name="Rectangle 26"/>
          <p:cNvSpPr/>
          <p:nvPr/>
        </p:nvSpPr>
        <p:spPr>
          <a:xfrm>
            <a:off x="271109" y="3049709"/>
            <a:ext cx="1175622" cy="461665"/>
          </a:xfrm>
          <a:prstGeom prst="rect">
            <a:avLst/>
          </a:prstGeom>
        </p:spPr>
        <p:txBody>
          <a:bodyPr wrap="none">
            <a:spAutoFit/>
          </a:bodyPr>
          <a:lstStyle/>
          <a:p>
            <a:pPr lvl="0" eaLnBrk="0" hangingPunct="0">
              <a:buClr>
                <a:schemeClr val="bg1"/>
              </a:buClr>
            </a:pPr>
            <a:r>
              <a:rPr lang="en-GB" b="1" dirty="0">
                <a:latin typeface="Calibri"/>
                <a:cs typeface="Calibri"/>
              </a:rPr>
              <a:t>Teacher</a:t>
            </a:r>
          </a:p>
        </p:txBody>
      </p:sp>
      <p:sp>
        <p:nvSpPr>
          <p:cNvPr id="28" name="Rectangle 27"/>
          <p:cNvSpPr/>
          <p:nvPr/>
        </p:nvSpPr>
        <p:spPr>
          <a:xfrm>
            <a:off x="362874" y="4385843"/>
            <a:ext cx="899886" cy="461665"/>
          </a:xfrm>
          <a:prstGeom prst="rect">
            <a:avLst/>
          </a:prstGeom>
        </p:spPr>
        <p:txBody>
          <a:bodyPr wrap="square">
            <a:spAutoFit/>
          </a:bodyPr>
          <a:lstStyle/>
          <a:p>
            <a:pPr lvl="0" eaLnBrk="0" hangingPunct="0">
              <a:buClr>
                <a:schemeClr val="bg1"/>
              </a:buClr>
            </a:pPr>
            <a:r>
              <a:rPr lang="en-GB" b="1" dirty="0" smtClean="0">
                <a:latin typeface="Calibri"/>
                <a:cs typeface="Calibri"/>
              </a:rPr>
              <a:t>Peer</a:t>
            </a:r>
            <a:endParaRPr lang="en-GB" b="1" dirty="0">
              <a:latin typeface="Calibri"/>
              <a:cs typeface="Calibri"/>
            </a:endParaRPr>
          </a:p>
        </p:txBody>
      </p:sp>
      <p:sp>
        <p:nvSpPr>
          <p:cNvPr id="29" name="Rectangle 28"/>
          <p:cNvSpPr/>
          <p:nvPr/>
        </p:nvSpPr>
        <p:spPr>
          <a:xfrm>
            <a:off x="319664" y="5705482"/>
            <a:ext cx="1160594" cy="461665"/>
          </a:xfrm>
          <a:prstGeom prst="rect">
            <a:avLst/>
          </a:prstGeom>
        </p:spPr>
        <p:txBody>
          <a:bodyPr wrap="none">
            <a:spAutoFit/>
          </a:bodyPr>
          <a:lstStyle/>
          <a:p>
            <a:pPr lvl="0" eaLnBrk="0" hangingPunct="0">
              <a:buClr>
                <a:schemeClr val="bg1"/>
              </a:buClr>
            </a:pPr>
            <a:r>
              <a:rPr lang="en-GB" b="1" dirty="0">
                <a:latin typeface="Calibri"/>
                <a:cs typeface="Calibri"/>
              </a:rPr>
              <a:t>Learner</a:t>
            </a:r>
          </a:p>
        </p:txBody>
      </p:sp>
      <p:sp>
        <p:nvSpPr>
          <p:cNvPr id="30" name="Rectangle 29"/>
          <p:cNvSpPr/>
          <p:nvPr/>
        </p:nvSpPr>
        <p:spPr>
          <a:xfrm>
            <a:off x="1461290" y="3491871"/>
            <a:ext cx="2183940" cy="1938992"/>
          </a:xfrm>
          <a:prstGeom prst="rect">
            <a:avLst/>
          </a:prstGeom>
        </p:spPr>
        <p:txBody>
          <a:bodyPr wrap="square">
            <a:spAutoFit/>
          </a:bodyPr>
          <a:lstStyle/>
          <a:p>
            <a:pPr lvl="0" algn="ctr" eaLnBrk="0" hangingPunct="0">
              <a:buClr>
                <a:schemeClr val="bg1"/>
              </a:buClr>
            </a:pPr>
            <a:r>
              <a:rPr lang="en-GB" dirty="0" smtClean="0">
                <a:latin typeface="Calibri"/>
                <a:cs typeface="Calibri"/>
              </a:rPr>
              <a:t>Clarifying, sharing and understanding </a:t>
            </a:r>
            <a:r>
              <a:rPr lang="en-GB" dirty="0">
                <a:latin typeface="Calibri"/>
                <a:cs typeface="Calibri"/>
              </a:rPr>
              <a:t>learning intentions</a:t>
            </a:r>
          </a:p>
        </p:txBody>
      </p:sp>
      <p:sp>
        <p:nvSpPr>
          <p:cNvPr id="33" name="Rectangle 32"/>
          <p:cNvSpPr/>
          <p:nvPr/>
        </p:nvSpPr>
        <p:spPr>
          <a:xfrm>
            <a:off x="3655022" y="2528702"/>
            <a:ext cx="3058137" cy="1569660"/>
          </a:xfrm>
          <a:prstGeom prst="rect">
            <a:avLst/>
          </a:prstGeom>
        </p:spPr>
        <p:txBody>
          <a:bodyPr wrap="square">
            <a:spAutoFit/>
          </a:bodyPr>
          <a:lstStyle/>
          <a:p>
            <a:pPr lvl="0" algn="ctr" eaLnBrk="0" hangingPunct="0">
              <a:buClr>
                <a:schemeClr val="bg1"/>
              </a:buClr>
            </a:pPr>
            <a:r>
              <a:rPr lang="en-GB" dirty="0">
                <a:latin typeface="Calibri"/>
                <a:cs typeface="Calibri"/>
              </a:rPr>
              <a:t>Engineering effective discussions, tasks, and activities that elicit evidence of learning</a:t>
            </a:r>
          </a:p>
        </p:txBody>
      </p:sp>
      <p:sp>
        <p:nvSpPr>
          <p:cNvPr id="34" name="Rectangle 33"/>
          <p:cNvSpPr/>
          <p:nvPr/>
        </p:nvSpPr>
        <p:spPr>
          <a:xfrm>
            <a:off x="6640483" y="2485647"/>
            <a:ext cx="2315896" cy="1569660"/>
          </a:xfrm>
          <a:prstGeom prst="rect">
            <a:avLst/>
          </a:prstGeom>
        </p:spPr>
        <p:txBody>
          <a:bodyPr wrap="square">
            <a:spAutoFit/>
          </a:bodyPr>
          <a:lstStyle/>
          <a:p>
            <a:pPr lvl="0" algn="ctr" eaLnBrk="0" hangingPunct="0">
              <a:buClr>
                <a:schemeClr val="bg1"/>
              </a:buClr>
            </a:pPr>
            <a:r>
              <a:rPr lang="en-GB" dirty="0">
                <a:latin typeface="Calibri"/>
                <a:cs typeface="Calibri"/>
              </a:rPr>
              <a:t>Providing feedback that moves learners forward</a:t>
            </a:r>
          </a:p>
        </p:txBody>
      </p:sp>
      <p:sp>
        <p:nvSpPr>
          <p:cNvPr id="35" name="Rectangle 34"/>
          <p:cNvSpPr/>
          <p:nvPr/>
        </p:nvSpPr>
        <p:spPr>
          <a:xfrm>
            <a:off x="4001402" y="4461891"/>
            <a:ext cx="4572000" cy="830997"/>
          </a:xfrm>
          <a:prstGeom prst="rect">
            <a:avLst/>
          </a:prstGeom>
        </p:spPr>
        <p:txBody>
          <a:bodyPr>
            <a:spAutoFit/>
          </a:bodyPr>
          <a:lstStyle/>
          <a:p>
            <a:pPr lvl="0" algn="ctr" eaLnBrk="0" hangingPunct="0">
              <a:buClr>
                <a:schemeClr val="bg1"/>
              </a:buClr>
            </a:pPr>
            <a:r>
              <a:rPr lang="en-GB" dirty="0">
                <a:latin typeface="Calibri"/>
                <a:cs typeface="Calibri"/>
              </a:rPr>
              <a:t>Activating students as learning</a:t>
            </a:r>
          </a:p>
          <a:p>
            <a:pPr lvl="0" algn="ctr" eaLnBrk="0" hangingPunct="0">
              <a:buClr>
                <a:schemeClr val="bg1"/>
              </a:buClr>
            </a:pPr>
            <a:r>
              <a:rPr lang="en-GB" dirty="0">
                <a:latin typeface="Calibri"/>
                <a:cs typeface="Calibri"/>
              </a:rPr>
              <a:t>resources for one another</a:t>
            </a:r>
          </a:p>
        </p:txBody>
      </p:sp>
      <p:sp>
        <p:nvSpPr>
          <p:cNvPr id="36" name="Rectangle 35"/>
          <p:cNvSpPr/>
          <p:nvPr/>
        </p:nvSpPr>
        <p:spPr>
          <a:xfrm>
            <a:off x="3918931" y="5583584"/>
            <a:ext cx="4572000" cy="830997"/>
          </a:xfrm>
          <a:prstGeom prst="rect">
            <a:avLst/>
          </a:prstGeom>
        </p:spPr>
        <p:txBody>
          <a:bodyPr>
            <a:spAutoFit/>
          </a:bodyPr>
          <a:lstStyle/>
          <a:p>
            <a:pPr lvl="0" algn="ctr" eaLnBrk="0" hangingPunct="0">
              <a:buClr>
                <a:schemeClr val="bg1"/>
              </a:buClr>
            </a:pPr>
            <a:r>
              <a:rPr lang="en-GB" dirty="0">
                <a:latin typeface="Calibri"/>
                <a:cs typeface="Calibri"/>
              </a:rPr>
              <a:t>Activating students as owners</a:t>
            </a:r>
            <a:br>
              <a:rPr lang="en-GB" dirty="0">
                <a:latin typeface="Calibri"/>
                <a:cs typeface="Calibri"/>
              </a:rPr>
            </a:br>
            <a:r>
              <a:rPr lang="en-GB" dirty="0">
                <a:latin typeface="Calibri"/>
                <a:cs typeface="Calibri"/>
              </a:rPr>
              <a:t>of their own learning</a:t>
            </a:r>
          </a:p>
        </p:txBody>
      </p:sp>
      <p:sp>
        <p:nvSpPr>
          <p:cNvPr id="38" name="Rounded Rectangle 37"/>
          <p:cNvSpPr/>
          <p:nvPr/>
        </p:nvSpPr>
        <p:spPr>
          <a:xfrm>
            <a:off x="1533965" y="2589792"/>
            <a:ext cx="2028793" cy="3909431"/>
          </a:xfrm>
          <a:prstGeom prst="roundRect">
            <a:avLst/>
          </a:prstGeom>
          <a:solidFill>
            <a:srgbClr val="0000FF">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3711206" y="2523809"/>
            <a:ext cx="2837011" cy="1567072"/>
          </a:xfrm>
          <a:prstGeom prst="roundRect">
            <a:avLst/>
          </a:prstGeom>
          <a:solidFill>
            <a:srgbClr val="0080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6696666" y="2556800"/>
            <a:ext cx="2061781" cy="1550577"/>
          </a:xfrm>
          <a:prstGeom prst="roundRect">
            <a:avLst/>
          </a:prstGeom>
          <a:solidFill>
            <a:srgbClr val="3366FF">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3711206" y="4288827"/>
            <a:ext cx="5030747" cy="1105198"/>
          </a:xfrm>
          <a:prstGeom prst="roundRect">
            <a:avLst/>
          </a:prstGeom>
          <a:solidFill>
            <a:srgbClr val="FF00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3711206" y="5542485"/>
            <a:ext cx="5047240" cy="956739"/>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Arrow 3"/>
          <p:cNvSpPr/>
          <p:nvPr/>
        </p:nvSpPr>
        <p:spPr>
          <a:xfrm rot="18205548">
            <a:off x="1585442" y="4506094"/>
            <a:ext cx="3503990" cy="128598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Tree>
    <p:extLst>
      <p:ext uri="{BB962C8B-B14F-4D97-AF65-F5344CB8AC3E}">
        <p14:creationId xmlns:p14="http://schemas.microsoft.com/office/powerpoint/2010/main" val="1673357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23" grpId="0"/>
      <p:bldP spid="24" grpId="0"/>
      <p:bldP spid="25" grpId="0"/>
      <p:bldP spid="27" grpId="0"/>
      <p:bldP spid="28" grpId="0"/>
      <p:bldP spid="29" grpId="0"/>
      <p:bldP spid="30" grpId="0"/>
      <p:bldP spid="33" grpId="0"/>
      <p:bldP spid="34" grpId="0"/>
      <p:bldP spid="35" grpId="0"/>
      <p:bldP spid="36" grpId="0"/>
      <p:bldP spid="38" grpId="0" animBg="1"/>
      <p:bldP spid="39" grpId="0" animBg="1"/>
      <p:bldP spid="40" grpId="0" animBg="1"/>
      <p:bldP spid="41" grpId="0" animBg="1"/>
      <p:bldP spid="4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457200" indent="-457200">
              <a:buFont typeface="+mj-lt"/>
              <a:buAutoNum type="arabicPeriod"/>
            </a:pPr>
            <a:r>
              <a:rPr lang="en-AU" dirty="0" smtClean="0"/>
              <a:t>You have to make what everyone says and what you say understandable. </a:t>
            </a:r>
          </a:p>
          <a:p>
            <a:pPr marL="457200" indent="-457200">
              <a:buFont typeface="+mj-lt"/>
              <a:buAutoNum type="arabicPeriod"/>
            </a:pPr>
            <a:r>
              <a:rPr lang="en-AU" dirty="0" smtClean="0"/>
              <a:t>You have to manage coherence. </a:t>
            </a:r>
          </a:p>
          <a:p>
            <a:pPr marL="457200" indent="-457200">
              <a:buFont typeface="+mj-lt"/>
              <a:buAutoNum type="arabicPeriod"/>
            </a:pPr>
            <a:r>
              <a:rPr lang="en-AU" dirty="0" smtClean="0">
                <a:solidFill>
                  <a:srgbClr val="C00000"/>
                </a:solidFill>
              </a:rPr>
              <a:t>You </a:t>
            </a:r>
            <a:r>
              <a:rPr lang="en-AU" dirty="0">
                <a:solidFill>
                  <a:srgbClr val="C00000"/>
                </a:solidFill>
              </a:rPr>
              <a:t>have to be able to develop and maintain student support with student engagement and motivation.</a:t>
            </a:r>
          </a:p>
        </p:txBody>
      </p:sp>
      <p:sp>
        <p:nvSpPr>
          <p:cNvPr id="6" name="Title 1"/>
          <p:cNvSpPr txBox="1">
            <a:spLocks/>
          </p:cNvSpPr>
          <p:nvPr/>
        </p:nvSpPr>
        <p:spPr>
          <a:xfrm>
            <a:off x="609600" y="15240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AU" dirty="0" smtClean="0"/>
              <a:t>4 Big Ideas</a:t>
            </a:r>
            <a:endParaRPr lang="en-AU" dirty="0"/>
          </a:p>
        </p:txBody>
      </p:sp>
    </p:spTree>
    <p:extLst>
      <p:ext uri="{BB962C8B-B14F-4D97-AF65-F5344CB8AC3E}">
        <p14:creationId xmlns:p14="http://schemas.microsoft.com/office/powerpoint/2010/main" val="38982067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5536" y="2060848"/>
            <a:ext cx="8443664" cy="42177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457200" indent="-457200">
              <a:buFont typeface="+mj-lt"/>
              <a:buAutoNum type="arabicPeriod"/>
            </a:pPr>
            <a:r>
              <a:rPr lang="en-AU" dirty="0" smtClean="0"/>
              <a:t>You have to make what everyone says and what you say understandable. </a:t>
            </a:r>
          </a:p>
          <a:p>
            <a:pPr marL="457200" indent="-457200">
              <a:buFont typeface="+mj-lt"/>
              <a:buAutoNum type="arabicPeriod"/>
            </a:pPr>
            <a:r>
              <a:rPr lang="en-AU" dirty="0" smtClean="0"/>
              <a:t>You have to manage coherence.</a:t>
            </a:r>
            <a:r>
              <a:rPr lang="en-AU" dirty="0"/>
              <a:t> </a:t>
            </a:r>
            <a:endParaRPr lang="en-AU" dirty="0" smtClean="0"/>
          </a:p>
          <a:p>
            <a:pPr marL="457200" indent="-457200">
              <a:buFont typeface="+mj-lt"/>
              <a:buAutoNum type="arabicPeriod"/>
            </a:pPr>
            <a:r>
              <a:rPr lang="en-AU" dirty="0" smtClean="0"/>
              <a:t>You </a:t>
            </a:r>
            <a:r>
              <a:rPr lang="en-AU" dirty="0"/>
              <a:t>have to be able to develop and maintain student support with student engagement and motivation</a:t>
            </a:r>
            <a:r>
              <a:rPr lang="en-AU" dirty="0" smtClean="0"/>
              <a:t>.</a:t>
            </a:r>
            <a:r>
              <a:rPr lang="en-AU" dirty="0"/>
              <a:t> </a:t>
            </a:r>
            <a:endParaRPr lang="en-AU" dirty="0" smtClean="0"/>
          </a:p>
          <a:p>
            <a:pPr marL="457200" indent="-457200">
              <a:buFont typeface="+mj-lt"/>
              <a:buAutoNum type="arabicPeriod"/>
            </a:pPr>
            <a:r>
              <a:rPr lang="en-AU" dirty="0" smtClean="0">
                <a:solidFill>
                  <a:srgbClr val="C00000"/>
                </a:solidFill>
              </a:rPr>
              <a:t>You </a:t>
            </a:r>
            <a:r>
              <a:rPr lang="en-AU" dirty="0">
                <a:solidFill>
                  <a:srgbClr val="C00000"/>
                </a:solidFill>
              </a:rPr>
              <a:t>have to be managing equitable participation.</a:t>
            </a:r>
          </a:p>
          <a:p>
            <a:pPr marL="457200" indent="-457200">
              <a:buFont typeface="+mj-lt"/>
              <a:buAutoNum type="arabicPeriod"/>
            </a:pPr>
            <a:endParaRPr lang="en-AU" dirty="0">
              <a:solidFill>
                <a:srgbClr val="C00000"/>
              </a:solidFill>
            </a:endParaRPr>
          </a:p>
          <a:p>
            <a:pPr marL="457200" indent="-457200">
              <a:buFont typeface="+mj-lt"/>
              <a:buAutoNum type="arabicPeriod"/>
            </a:pPr>
            <a:endParaRPr lang="en-AU" dirty="0" smtClean="0"/>
          </a:p>
          <a:p>
            <a:pPr marL="457200" indent="-457200">
              <a:buFont typeface="+mj-lt"/>
              <a:buAutoNum type="arabicPeriod"/>
            </a:pPr>
            <a:endParaRPr lang="en-AU" dirty="0"/>
          </a:p>
        </p:txBody>
      </p:sp>
      <p:sp>
        <p:nvSpPr>
          <p:cNvPr id="6" name="Title 1"/>
          <p:cNvSpPr txBox="1">
            <a:spLocks/>
          </p:cNvSpPr>
          <p:nvPr/>
        </p:nvSpPr>
        <p:spPr>
          <a:xfrm>
            <a:off x="609600" y="15240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AU" dirty="0" smtClean="0"/>
              <a:t>4 Big Ideas</a:t>
            </a:r>
            <a:endParaRPr lang="en-AU" dirty="0"/>
          </a:p>
        </p:txBody>
      </p:sp>
    </p:spTree>
    <p:extLst>
      <p:ext uri="{BB962C8B-B14F-4D97-AF65-F5344CB8AC3E}">
        <p14:creationId xmlns:p14="http://schemas.microsoft.com/office/powerpoint/2010/main" val="11654041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42988" y="1027113"/>
            <a:ext cx="7024687" cy="725487"/>
          </a:xfrm>
        </p:spPr>
        <p:txBody>
          <a:bodyPr>
            <a:normAutofit fontScale="90000"/>
          </a:bodyPr>
          <a:lstStyle/>
          <a:p>
            <a:pPr eaLnBrk="1" hangingPunct="1"/>
            <a:r>
              <a:rPr lang="en-US" dirty="0" smtClean="0"/>
              <a:t>Talk Formats</a:t>
            </a:r>
          </a:p>
        </p:txBody>
      </p:sp>
      <p:sp>
        <p:nvSpPr>
          <p:cNvPr id="14339" name="Content Placeholder 2"/>
          <p:cNvSpPr>
            <a:spLocks noGrp="1"/>
          </p:cNvSpPr>
          <p:nvPr>
            <p:ph idx="1"/>
          </p:nvPr>
        </p:nvSpPr>
        <p:spPr>
          <a:xfrm>
            <a:off x="395536" y="2132856"/>
            <a:ext cx="8280920" cy="4114800"/>
          </a:xfrm>
        </p:spPr>
        <p:txBody>
          <a:bodyPr>
            <a:normAutofit fontScale="92500" lnSpcReduction="20000"/>
          </a:bodyPr>
          <a:lstStyle/>
          <a:p>
            <a:pPr eaLnBrk="1" hangingPunct="1">
              <a:buFont typeface="Wingdings 2" pitchFamily="18" charset="2"/>
              <a:buNone/>
            </a:pPr>
            <a:r>
              <a:rPr lang="en-US" dirty="0" smtClean="0"/>
              <a:t>	Different ways teachers configure classrooms for discussions</a:t>
            </a:r>
          </a:p>
          <a:p>
            <a:pPr eaLnBrk="1" hangingPunct="1">
              <a:buFont typeface="Wingdings 2" pitchFamily="18" charset="2"/>
              <a:buNone/>
            </a:pPr>
            <a:endParaRPr lang="en-US" dirty="0" smtClean="0"/>
          </a:p>
          <a:p>
            <a:pPr eaLnBrk="1" hangingPunct="1"/>
            <a:r>
              <a:rPr lang="en-US" b="1" dirty="0" smtClean="0"/>
              <a:t>Whole group </a:t>
            </a:r>
            <a:r>
              <a:rPr lang="en-US" dirty="0" smtClean="0"/>
              <a:t>–  provide students with practice reasoning opportunities</a:t>
            </a:r>
          </a:p>
          <a:p>
            <a:pPr eaLnBrk="1" hangingPunct="1"/>
            <a:r>
              <a:rPr lang="en-US" b="1" dirty="0" smtClean="0"/>
              <a:t>Small group </a:t>
            </a:r>
            <a:r>
              <a:rPr lang="en-US" dirty="0" smtClean="0"/>
              <a:t>– provides opportunity for more loosely directed conversation.</a:t>
            </a:r>
          </a:p>
          <a:p>
            <a:pPr eaLnBrk="1" hangingPunct="1"/>
            <a:r>
              <a:rPr lang="en-US" b="1" dirty="0" smtClean="0"/>
              <a:t>Partner</a:t>
            </a:r>
            <a:r>
              <a:rPr lang="en-US" dirty="0" smtClean="0"/>
              <a:t> – provides an opportunity for students who may have difficulty speaking up.</a:t>
            </a:r>
          </a:p>
        </p:txBody>
      </p:sp>
    </p:spTree>
    <p:extLst>
      <p:ext uri="{BB962C8B-B14F-4D97-AF65-F5344CB8AC3E}">
        <p14:creationId xmlns:p14="http://schemas.microsoft.com/office/powerpoint/2010/main" val="11568795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Productive Talk Moves</a:t>
            </a:r>
            <a:endParaRPr lang="en-AU"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AU" sz="3000" b="1" dirty="0" smtClean="0">
                <a:solidFill>
                  <a:srgbClr val="C00000"/>
                </a:solidFill>
              </a:rPr>
              <a:t>Revoicing:</a:t>
            </a:r>
            <a:r>
              <a:rPr lang="en-AU" sz="3000" b="1" dirty="0" smtClean="0"/>
              <a:t> </a:t>
            </a:r>
            <a:r>
              <a:rPr lang="en-AU" sz="3000" dirty="0" smtClean="0"/>
              <a:t>( by the teacher) a student’s contribution</a:t>
            </a:r>
          </a:p>
          <a:p>
            <a:pPr marL="514350" indent="-514350">
              <a:buFont typeface="+mj-lt"/>
              <a:buAutoNum type="arabicPeriod"/>
            </a:pPr>
            <a:r>
              <a:rPr lang="en-AU" sz="3000" b="1" dirty="0" smtClean="0">
                <a:solidFill>
                  <a:srgbClr val="C00000"/>
                </a:solidFill>
              </a:rPr>
              <a:t>Repeating:</a:t>
            </a:r>
            <a:r>
              <a:rPr lang="en-AU" sz="3000" dirty="0" smtClean="0"/>
              <a:t> Asking students to re-state another student’s contribution</a:t>
            </a:r>
          </a:p>
          <a:p>
            <a:pPr marL="514350" indent="-514350">
              <a:buFont typeface="+mj-lt"/>
              <a:buAutoNum type="arabicPeriod"/>
            </a:pPr>
            <a:r>
              <a:rPr lang="en-AU" sz="3000" b="1" dirty="0" smtClean="0">
                <a:solidFill>
                  <a:srgbClr val="C00000"/>
                </a:solidFill>
              </a:rPr>
              <a:t>Reasoning:</a:t>
            </a:r>
            <a:r>
              <a:rPr lang="en-AU" sz="3000" dirty="0" smtClean="0">
                <a:solidFill>
                  <a:srgbClr val="C00000"/>
                </a:solidFill>
              </a:rPr>
              <a:t> </a:t>
            </a:r>
            <a:r>
              <a:rPr lang="en-AU" sz="3000" dirty="0" smtClean="0"/>
              <a:t>Asking students to apply their own reasoning to someone else’s reasoning</a:t>
            </a:r>
          </a:p>
          <a:p>
            <a:pPr marL="514350" indent="-514350">
              <a:buFont typeface="+mj-lt"/>
              <a:buAutoNum type="arabicPeriod"/>
            </a:pPr>
            <a:r>
              <a:rPr lang="en-AU" sz="3000" b="1" dirty="0" smtClean="0">
                <a:solidFill>
                  <a:srgbClr val="C00000"/>
                </a:solidFill>
              </a:rPr>
              <a:t>Adding On: </a:t>
            </a:r>
            <a:r>
              <a:rPr lang="en-AU" sz="3000" dirty="0" smtClean="0"/>
              <a:t>Prompting students for further participation</a:t>
            </a:r>
          </a:p>
          <a:p>
            <a:pPr marL="514350" indent="-514350">
              <a:buFont typeface="+mj-lt"/>
              <a:buAutoNum type="arabicPeriod"/>
            </a:pPr>
            <a:r>
              <a:rPr lang="en-AU" sz="3000" b="1" dirty="0" smtClean="0">
                <a:solidFill>
                  <a:srgbClr val="C00000"/>
                </a:solidFill>
              </a:rPr>
              <a:t>Waiting</a:t>
            </a:r>
            <a:r>
              <a:rPr lang="en-AU" sz="3000" dirty="0" smtClean="0">
                <a:solidFill>
                  <a:srgbClr val="C00000"/>
                </a:solidFill>
              </a:rPr>
              <a:t>:</a:t>
            </a:r>
            <a:r>
              <a:rPr lang="en-AU" sz="3000" dirty="0" smtClean="0"/>
              <a:t> Using wait time</a:t>
            </a:r>
            <a:endParaRPr lang="en-AU" sz="3000" dirty="0"/>
          </a:p>
        </p:txBody>
      </p:sp>
    </p:spTree>
    <p:extLst>
      <p:ext uri="{BB962C8B-B14F-4D97-AF65-F5344CB8AC3E}">
        <p14:creationId xmlns:p14="http://schemas.microsoft.com/office/powerpoint/2010/main" val="33263294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Revoicing</a:t>
            </a:r>
            <a:endParaRPr lang="en-AU" dirty="0"/>
          </a:p>
        </p:txBody>
      </p:sp>
      <p:sp>
        <p:nvSpPr>
          <p:cNvPr id="3" name="Content Placeholder 2"/>
          <p:cNvSpPr>
            <a:spLocks noGrp="1"/>
          </p:cNvSpPr>
          <p:nvPr>
            <p:ph idx="1"/>
          </p:nvPr>
        </p:nvSpPr>
        <p:spPr>
          <a:xfrm>
            <a:off x="457200" y="1600201"/>
            <a:ext cx="8219256" cy="3845023"/>
          </a:xfrm>
        </p:spPr>
        <p:txBody>
          <a:bodyPr>
            <a:normAutofit/>
          </a:bodyPr>
          <a:lstStyle/>
          <a:p>
            <a:pPr marL="0" indent="0">
              <a:lnSpc>
                <a:spcPct val="80000"/>
              </a:lnSpc>
              <a:buNone/>
            </a:pPr>
            <a:r>
              <a:rPr lang="en-US" sz="3000" dirty="0" smtClean="0"/>
              <a:t>Clearing confusion with the correct math language. </a:t>
            </a:r>
          </a:p>
          <a:p>
            <a:pPr marL="0" indent="0">
              <a:lnSpc>
                <a:spcPct val="80000"/>
              </a:lnSpc>
              <a:buNone/>
            </a:pPr>
            <a:r>
              <a:rPr lang="en-US" sz="3000" dirty="0" smtClean="0"/>
              <a:t> </a:t>
            </a:r>
          </a:p>
          <a:p>
            <a:pPr marL="0" indent="0">
              <a:lnSpc>
                <a:spcPct val="80000"/>
              </a:lnSpc>
              <a:buNone/>
            </a:pPr>
            <a:r>
              <a:rPr lang="en-US" sz="3000" dirty="0" smtClean="0"/>
              <a:t>This is about a students contribution</a:t>
            </a:r>
          </a:p>
          <a:p>
            <a:pPr lvl="1">
              <a:lnSpc>
                <a:spcPct val="80000"/>
              </a:lnSpc>
            </a:pPr>
            <a:r>
              <a:rPr lang="en-US" sz="2600" dirty="0" smtClean="0"/>
              <a:t>Elaboration, increase clarity of reasoning</a:t>
            </a:r>
          </a:p>
          <a:p>
            <a:pPr lvl="1">
              <a:lnSpc>
                <a:spcPct val="80000"/>
              </a:lnSpc>
            </a:pPr>
            <a:r>
              <a:rPr lang="en-US" sz="2600" dirty="0" smtClean="0"/>
              <a:t>Bridge to more mathematical reasoning</a:t>
            </a:r>
          </a:p>
          <a:p>
            <a:pPr lvl="1">
              <a:lnSpc>
                <a:spcPct val="80000"/>
              </a:lnSpc>
            </a:pPr>
            <a:r>
              <a:rPr lang="en-US" sz="2600" dirty="0" smtClean="0"/>
              <a:t>Set up alignments and oppositions</a:t>
            </a:r>
          </a:p>
          <a:p>
            <a:pPr lvl="1">
              <a:lnSpc>
                <a:spcPct val="80000"/>
              </a:lnSpc>
            </a:pPr>
            <a:r>
              <a:rPr lang="en-US" sz="2600" dirty="0" smtClean="0"/>
              <a:t>Demonstrate attention and concern for student thinking and voice</a:t>
            </a:r>
          </a:p>
          <a:p>
            <a:pPr lvl="1">
              <a:lnSpc>
                <a:spcPct val="80000"/>
              </a:lnSpc>
            </a:pPr>
            <a:endParaRPr lang="en-US" sz="2600" dirty="0"/>
          </a:p>
          <a:p>
            <a:endParaRPr lang="en-AU" dirty="0"/>
          </a:p>
        </p:txBody>
      </p:sp>
      <p:sp>
        <p:nvSpPr>
          <p:cNvPr id="8" name="TextBox 7"/>
          <p:cNvSpPr txBox="1"/>
          <p:nvPr/>
        </p:nvSpPr>
        <p:spPr>
          <a:xfrm>
            <a:off x="327968" y="5446965"/>
            <a:ext cx="8352928" cy="707886"/>
          </a:xfrm>
          <a:prstGeom prst="rect">
            <a:avLst/>
          </a:prstGeom>
          <a:noFill/>
        </p:spPr>
        <p:txBody>
          <a:bodyPr wrap="square" rtlCol="0">
            <a:spAutoFit/>
          </a:bodyPr>
          <a:lstStyle/>
          <a:p>
            <a:r>
              <a:rPr lang="en-AU" b="1" dirty="0" smtClean="0">
                <a:solidFill>
                  <a:schemeClr val="tx2"/>
                </a:solidFill>
              </a:rPr>
              <a:t>“</a:t>
            </a:r>
            <a:r>
              <a:rPr lang="en-AU" sz="2000" b="1" dirty="0" smtClean="0">
                <a:solidFill>
                  <a:schemeClr val="tx2"/>
                </a:solidFill>
                <a:latin typeface="+mj-lt"/>
              </a:rPr>
              <a:t>So you’re saying you added 3 tens plus 4 tens and got 7 tens?”</a:t>
            </a:r>
          </a:p>
          <a:p>
            <a:r>
              <a:rPr lang="en-AU" sz="2000" b="1" dirty="0" smtClean="0">
                <a:solidFill>
                  <a:schemeClr val="tx2"/>
                </a:solidFill>
                <a:latin typeface="+mj-lt"/>
              </a:rPr>
              <a:t>“So, you’re saying it’s an even number.  Is that what you mean?”</a:t>
            </a:r>
            <a:endParaRPr lang="en-AU" sz="2000" b="1" dirty="0">
              <a:solidFill>
                <a:schemeClr val="tx2"/>
              </a:solidFill>
              <a:latin typeface="+mj-lt"/>
            </a:endParaRPr>
          </a:p>
        </p:txBody>
      </p:sp>
    </p:spTree>
    <p:extLst>
      <p:ext uri="{BB962C8B-B14F-4D97-AF65-F5344CB8AC3E}">
        <p14:creationId xmlns:p14="http://schemas.microsoft.com/office/powerpoint/2010/main" val="1124911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951547" y="332656"/>
            <a:ext cx="7010400" cy="923330"/>
          </a:xfrm>
        </p:spPr>
        <p:txBody>
          <a:bodyPr>
            <a:spAutoFit/>
          </a:bodyPr>
          <a:lstStyle/>
          <a:p>
            <a:pPr eaLnBrk="1" hangingPunct="1"/>
            <a:r>
              <a:rPr lang="en-US" sz="5400" dirty="0" err="1">
                <a:effectLst>
                  <a:outerShdw blurRad="38100" dist="38100" dir="2700000" algn="tl">
                    <a:srgbClr val="000000">
                      <a:alpha val="43137"/>
                    </a:srgbClr>
                  </a:outerShdw>
                </a:effectLst>
              </a:rPr>
              <a:t>Revoicing</a:t>
            </a:r>
            <a:r>
              <a:rPr lang="en-US" sz="5400" dirty="0">
                <a:effectLst>
                  <a:outerShdw blurRad="38100" dist="38100" dir="2700000" algn="tl">
                    <a:srgbClr val="000000">
                      <a:alpha val="43137"/>
                    </a:srgbClr>
                  </a:outerShdw>
                </a:effectLst>
              </a:rPr>
              <a:t>: </a:t>
            </a:r>
            <a:r>
              <a:rPr lang="en-US" sz="5400" dirty="0" smtClean="0">
                <a:effectLst>
                  <a:outerShdw blurRad="38100" dist="38100" dir="2700000" algn="tl">
                    <a:srgbClr val="000000">
                      <a:alpha val="43137"/>
                    </a:srgbClr>
                  </a:outerShdw>
                </a:effectLst>
              </a:rPr>
              <a:t>What </a:t>
            </a:r>
            <a:r>
              <a:rPr lang="en-US" sz="5400" dirty="0">
                <a:effectLst>
                  <a:outerShdw blurRad="38100" dist="38100" dir="2700000" algn="tl">
                    <a:srgbClr val="000000">
                      <a:alpha val="43137"/>
                    </a:srgbClr>
                  </a:outerShdw>
                </a:effectLst>
              </a:rPr>
              <a:t>is it?</a:t>
            </a:r>
            <a:endParaRPr lang="en-US" sz="7200" dirty="0">
              <a:effectLst>
                <a:outerShdw blurRad="38100" dist="38100" dir="2700000" algn="tl">
                  <a:srgbClr val="000000">
                    <a:alpha val="43137"/>
                  </a:srgbClr>
                </a:outerShdw>
              </a:effectLst>
            </a:endParaRPr>
          </a:p>
        </p:txBody>
      </p:sp>
      <p:sp>
        <p:nvSpPr>
          <p:cNvPr id="239619" name="Rectangle 3"/>
          <p:cNvSpPr>
            <a:spLocks noChangeArrowheads="1"/>
          </p:cNvSpPr>
          <p:nvPr/>
        </p:nvSpPr>
        <p:spPr bwMode="auto">
          <a:xfrm>
            <a:off x="566344" y="5226784"/>
            <a:ext cx="8110112" cy="1323439"/>
          </a:xfrm>
          <a:prstGeom prst="rect">
            <a:avLst/>
          </a:prstGeom>
          <a:solidFill>
            <a:schemeClr val="bg1"/>
          </a:solidFill>
          <a:ln w="9525">
            <a:noFill/>
            <a:miter lim="800000"/>
            <a:headEnd/>
            <a:tailEnd/>
          </a:ln>
          <a:effectLst>
            <a:outerShdw blurRad="50800" dist="38100" dir="2700000">
              <a:srgbClr val="000000">
                <a:alpha val="43000"/>
              </a:srgbClr>
            </a:outerShdw>
          </a:effectLst>
        </p:spPr>
        <p:txBody>
          <a:bodyPr wrap="square" anchor="ctr">
            <a:prstTxWarp prst="textNoShape">
              <a:avLst/>
            </a:prstTxWarp>
            <a:spAutoFit/>
          </a:bodyPr>
          <a:lstStyle/>
          <a:p>
            <a:pPr defTabSz="914400" fontAlgn="base">
              <a:spcBef>
                <a:spcPct val="0"/>
              </a:spcBef>
              <a:spcAft>
                <a:spcPct val="0"/>
              </a:spcAft>
              <a:defRPr/>
            </a:pPr>
            <a:r>
              <a:rPr lang="en-US" sz="2000" dirty="0">
                <a:solidFill>
                  <a:schemeClr val="tx1">
                    <a:lumMod val="50000"/>
                    <a:lumOff val="50000"/>
                  </a:schemeClr>
                </a:solidFill>
                <a:latin typeface="+mj-lt"/>
              </a:rPr>
              <a:t>The teacher notes that the student is saying or thinking something, repeats part or all of a student's utterance, and </a:t>
            </a:r>
            <a:r>
              <a:rPr lang="en-US" sz="2000" b="1" dirty="0">
                <a:solidFill>
                  <a:srgbClr val="C00000"/>
                </a:solidFill>
                <a:latin typeface="+mj-lt"/>
              </a:rPr>
              <a:t>asks the student to verify whether her interpretation is correct</a:t>
            </a:r>
            <a:r>
              <a:rPr lang="en-US" sz="2000" b="1" dirty="0">
                <a:solidFill>
                  <a:schemeClr val="tx1">
                    <a:lumMod val="50000"/>
                    <a:lumOff val="50000"/>
                  </a:schemeClr>
                </a:solidFill>
                <a:latin typeface="+mj-lt"/>
              </a:rPr>
              <a:t>. </a:t>
            </a:r>
            <a:r>
              <a:rPr lang="en-US" sz="2000" dirty="0">
                <a:solidFill>
                  <a:schemeClr val="tx1">
                    <a:lumMod val="50000"/>
                    <a:lumOff val="50000"/>
                  </a:schemeClr>
                </a:solidFill>
                <a:latin typeface="+mj-lt"/>
              </a:rPr>
              <a:t>Some people call this </a:t>
            </a:r>
            <a:r>
              <a:rPr lang="en-US" sz="2000" b="1" i="1" dirty="0">
                <a:solidFill>
                  <a:srgbClr val="C00000"/>
                </a:solidFill>
                <a:latin typeface="+mj-lt"/>
              </a:rPr>
              <a:t>verify and clarify</a:t>
            </a:r>
            <a:r>
              <a:rPr lang="en-US" sz="2000" b="1" i="1" dirty="0">
                <a:solidFill>
                  <a:schemeClr val="tx1">
                    <a:lumMod val="50000"/>
                    <a:lumOff val="50000"/>
                  </a:schemeClr>
                </a:solidFill>
                <a:latin typeface="+mj-lt"/>
              </a:rPr>
              <a:t>.</a:t>
            </a:r>
            <a:endParaRPr lang="en-US" sz="3600" dirty="0">
              <a:solidFill>
                <a:schemeClr val="tx1">
                  <a:lumMod val="50000"/>
                  <a:lumOff val="50000"/>
                </a:schemeClr>
              </a:solidFill>
              <a:latin typeface="+mj-lt"/>
            </a:endParaRPr>
          </a:p>
        </p:txBody>
      </p:sp>
      <p:sp>
        <p:nvSpPr>
          <p:cNvPr id="4" name="Rectangle 3"/>
          <p:cNvSpPr>
            <a:spLocks noChangeArrowheads="1"/>
          </p:cNvSpPr>
          <p:nvPr/>
        </p:nvSpPr>
        <p:spPr bwMode="auto">
          <a:xfrm>
            <a:off x="566344" y="1282183"/>
            <a:ext cx="7643039" cy="3847207"/>
          </a:xfrm>
          <a:prstGeom prst="rect">
            <a:avLst/>
          </a:prstGeom>
          <a:noFill/>
          <a:ln w="9525">
            <a:noFill/>
            <a:miter lim="800000"/>
            <a:headEnd/>
            <a:tailEnd/>
          </a:ln>
        </p:spPr>
        <p:txBody>
          <a:bodyPr wrap="square" anchor="ctr">
            <a:prstTxWarp prst="textNoShape">
              <a:avLst/>
            </a:prstTxWarp>
            <a:spAutoFit/>
          </a:bodyPr>
          <a:lstStyle/>
          <a:p>
            <a:pPr marL="450850" indent="-450850" defTabSz="914400" fontAlgn="base">
              <a:spcBef>
                <a:spcPct val="0"/>
              </a:spcBef>
              <a:spcAft>
                <a:spcPts val="800"/>
              </a:spcAft>
            </a:pPr>
            <a:r>
              <a:rPr lang="en-US" sz="2800" dirty="0">
                <a:solidFill>
                  <a:schemeClr val="tx1">
                    <a:lumMod val="50000"/>
                    <a:lumOff val="50000"/>
                  </a:schemeClr>
                </a:solidFill>
                <a:latin typeface="Optima" charset="0"/>
              </a:rPr>
              <a:t>T:  </a:t>
            </a:r>
            <a:r>
              <a:rPr lang="en-US" sz="2800" dirty="0">
                <a:solidFill>
                  <a:schemeClr val="tx1">
                    <a:lumMod val="50000"/>
                    <a:lumOff val="50000"/>
                  </a:schemeClr>
                </a:solidFill>
                <a:latin typeface="+mj-lt"/>
              </a:rPr>
              <a:t>So is the sum going to be positive or negative?</a:t>
            </a:r>
          </a:p>
          <a:p>
            <a:pPr marL="450850" indent="-450850" defTabSz="914400" fontAlgn="base">
              <a:spcBef>
                <a:spcPct val="0"/>
              </a:spcBef>
              <a:spcAft>
                <a:spcPts val="800"/>
              </a:spcAft>
            </a:pPr>
            <a:r>
              <a:rPr lang="en-US" sz="2800" dirty="0">
                <a:solidFill>
                  <a:schemeClr val="tx1">
                    <a:lumMod val="50000"/>
                    <a:lumOff val="50000"/>
                  </a:schemeClr>
                </a:solidFill>
                <a:latin typeface="+mj-lt"/>
              </a:rPr>
              <a:t>S:  Well, the thingy is over that way, so it’s positive.</a:t>
            </a:r>
          </a:p>
          <a:p>
            <a:pPr marL="450850" indent="-450850" defTabSz="914400" fontAlgn="base">
              <a:spcBef>
                <a:spcPct val="0"/>
              </a:spcBef>
              <a:spcAft>
                <a:spcPts val="800"/>
              </a:spcAft>
            </a:pPr>
            <a:r>
              <a:rPr lang="en-US" sz="2800" dirty="0">
                <a:solidFill>
                  <a:schemeClr val="tx1">
                    <a:lumMod val="50000"/>
                    <a:lumOff val="50000"/>
                  </a:schemeClr>
                </a:solidFill>
                <a:latin typeface="+mj-lt"/>
              </a:rPr>
              <a:t>T:  OK, so are you saying that our arrow is going to the right, past the zero, so it’ll be positive?</a:t>
            </a:r>
            <a:r>
              <a:rPr lang="en-US" sz="2800" b="1" dirty="0">
                <a:solidFill>
                  <a:schemeClr val="tx1">
                    <a:lumMod val="50000"/>
                    <a:lumOff val="50000"/>
                  </a:schemeClr>
                </a:solidFill>
                <a:latin typeface="+mj-lt"/>
              </a:rPr>
              <a:t>  </a:t>
            </a:r>
            <a:r>
              <a:rPr lang="en-US" sz="2800" b="1" dirty="0">
                <a:solidFill>
                  <a:schemeClr val="tx2"/>
                </a:solidFill>
                <a:latin typeface="+mj-lt"/>
              </a:rPr>
              <a:t>Is that what you’re saying?</a:t>
            </a:r>
          </a:p>
          <a:p>
            <a:pPr marL="450850" indent="-450850" defTabSz="914400" fontAlgn="base">
              <a:spcBef>
                <a:spcPct val="0"/>
              </a:spcBef>
              <a:spcAft>
                <a:spcPts val="800"/>
              </a:spcAft>
            </a:pPr>
            <a:r>
              <a:rPr lang="en-US" sz="2800" dirty="0">
                <a:solidFill>
                  <a:schemeClr val="tx1">
                    <a:lumMod val="50000"/>
                    <a:lumOff val="50000"/>
                  </a:schemeClr>
                </a:solidFill>
                <a:latin typeface="+mj-lt"/>
              </a:rPr>
              <a:t>S:  Yeah.</a:t>
            </a:r>
            <a:endParaRPr lang="en-US" sz="4400" dirty="0">
              <a:solidFill>
                <a:schemeClr val="tx1">
                  <a:lumMod val="50000"/>
                  <a:lumOff val="50000"/>
                </a:schemeClr>
              </a:solidFill>
              <a:latin typeface="+mj-lt"/>
            </a:endParaRPr>
          </a:p>
        </p:txBody>
      </p:sp>
    </p:spTree>
    <p:extLst>
      <p:ext uri="{BB962C8B-B14F-4D97-AF65-F5344CB8AC3E}">
        <p14:creationId xmlns:p14="http://schemas.microsoft.com/office/powerpoint/2010/main" val="1380279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9619">
                                            <p:bg/>
                                          </p:spTgt>
                                        </p:tgtEl>
                                        <p:attrNameLst>
                                          <p:attrName>style.visibility</p:attrName>
                                        </p:attrNameLst>
                                      </p:cBhvr>
                                      <p:to>
                                        <p:strVal val="visible"/>
                                      </p:to>
                                    </p:set>
                                    <p:animEffect transition="in" filter="fade">
                                      <p:cBhvr>
                                        <p:cTn id="7" dur="500"/>
                                        <p:tgtEl>
                                          <p:spTgt spid="23961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9619">
                                            <p:txEl>
                                              <p:pRg st="0" end="0"/>
                                            </p:txEl>
                                          </p:spTgt>
                                        </p:tgtEl>
                                        <p:attrNameLst>
                                          <p:attrName>style.visibility</p:attrName>
                                        </p:attrNameLst>
                                      </p:cBhvr>
                                      <p:to>
                                        <p:strVal val="visible"/>
                                      </p:to>
                                    </p:set>
                                    <p:animEffect transition="in" filter="fade">
                                      <p:cBhvr>
                                        <p:cTn id="10" dur="500"/>
                                        <p:tgtEl>
                                          <p:spTgt spid="2396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animBg="1"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Looks like/ Sounds Like</a:t>
            </a:r>
            <a:endParaRPr lang="en-AU" dirty="0"/>
          </a:p>
        </p:txBody>
      </p:sp>
      <p:sp>
        <p:nvSpPr>
          <p:cNvPr id="3" name="Content Placeholder 2"/>
          <p:cNvSpPr>
            <a:spLocks noGrp="1"/>
          </p:cNvSpPr>
          <p:nvPr>
            <p:ph idx="1"/>
          </p:nvPr>
        </p:nvSpPr>
        <p:spPr>
          <a:xfrm>
            <a:off x="467544" y="1844824"/>
            <a:ext cx="8219256" cy="4281339"/>
          </a:xfrm>
        </p:spPr>
        <p:txBody>
          <a:bodyPr>
            <a:normAutofit fontScale="92500" lnSpcReduction="20000"/>
          </a:bodyPr>
          <a:lstStyle/>
          <a:p>
            <a:pPr marL="0" indent="0">
              <a:buNone/>
            </a:pPr>
            <a:r>
              <a:rPr lang="en-AU" dirty="0" smtClean="0"/>
              <a:t>In a whole group discussion a class discusses if 24 is an even or odd number.</a:t>
            </a:r>
          </a:p>
          <a:p>
            <a:pPr marL="0" indent="0">
              <a:buNone/>
            </a:pPr>
            <a:r>
              <a:rPr lang="en-AU" b="1" dirty="0" smtClean="0"/>
              <a:t>Philip:</a:t>
            </a:r>
            <a:r>
              <a:rPr lang="en-AU" dirty="0" smtClean="0"/>
              <a:t> “Well, if we could use three, then it could go into that, but three is odd.  So then if it was…but…three is even.  I mean odd.  So, if it’s odd, then it’s not even.</a:t>
            </a:r>
          </a:p>
          <a:p>
            <a:pPr marL="0" indent="0">
              <a:buNone/>
            </a:pPr>
            <a:r>
              <a:rPr lang="en-AU" b="1" dirty="0" smtClean="0"/>
              <a:t>Teacher:</a:t>
            </a:r>
            <a:r>
              <a:rPr lang="en-AU" dirty="0" smtClean="0"/>
              <a:t>  Ok, let me see if I understand.  So you’re saying that 24 is an odd number?</a:t>
            </a:r>
          </a:p>
          <a:p>
            <a:pPr marL="0" indent="0">
              <a:buNone/>
            </a:pPr>
            <a:r>
              <a:rPr lang="en-AU" b="1" dirty="0" smtClean="0"/>
              <a:t>Philip:</a:t>
            </a:r>
            <a:r>
              <a:rPr lang="en-AU" dirty="0" smtClean="0"/>
              <a:t> “Yeah.  Because three goes into it, because 24 divided by 3 is 8.</a:t>
            </a:r>
          </a:p>
          <a:p>
            <a:pPr marL="0" indent="0">
              <a:buNone/>
            </a:pPr>
            <a:endParaRPr lang="en-AU" dirty="0"/>
          </a:p>
        </p:txBody>
      </p:sp>
    </p:spTree>
    <p:extLst>
      <p:ext uri="{BB962C8B-B14F-4D97-AF65-F5344CB8AC3E}">
        <p14:creationId xmlns:p14="http://schemas.microsoft.com/office/powerpoint/2010/main" val="820621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happening here?</a:t>
            </a:r>
            <a:endParaRPr lang="en-AU" dirty="0"/>
          </a:p>
        </p:txBody>
      </p:sp>
      <p:sp>
        <p:nvSpPr>
          <p:cNvPr id="3" name="Content Placeholder 2"/>
          <p:cNvSpPr>
            <a:spLocks noGrp="1"/>
          </p:cNvSpPr>
          <p:nvPr>
            <p:ph idx="1"/>
          </p:nvPr>
        </p:nvSpPr>
        <p:spPr>
          <a:xfrm>
            <a:off x="457200" y="1600200"/>
            <a:ext cx="8147248" cy="4637111"/>
          </a:xfrm>
        </p:spPr>
        <p:txBody>
          <a:bodyPr>
            <a:normAutofit fontScale="77500" lnSpcReduction="20000"/>
          </a:bodyPr>
          <a:lstStyle/>
          <a:p>
            <a:r>
              <a:rPr lang="en-AU" dirty="0" smtClean="0"/>
              <a:t>The teacher is confused at first, but then gets a clearer sense of what the student understands and doesn’t understand.</a:t>
            </a:r>
          </a:p>
          <a:p>
            <a:r>
              <a:rPr lang="en-AU" dirty="0" smtClean="0"/>
              <a:t>The student realises that the teacher </a:t>
            </a:r>
            <a:r>
              <a:rPr lang="en-AU" b="1" dirty="0" smtClean="0">
                <a:solidFill>
                  <a:srgbClr val="C00000"/>
                </a:solidFill>
              </a:rPr>
              <a:t>wants</a:t>
            </a:r>
            <a:r>
              <a:rPr lang="en-AU" b="1" dirty="0" smtClean="0"/>
              <a:t> </a:t>
            </a:r>
            <a:r>
              <a:rPr lang="en-AU" dirty="0" smtClean="0"/>
              <a:t>to understand her contribution. Over time this can have a profound effect.</a:t>
            </a:r>
          </a:p>
          <a:p>
            <a:r>
              <a:rPr lang="en-AU" dirty="0" smtClean="0"/>
              <a:t>The student can either accept or reject the teacher’s interpretation , which positions the student as a legitimate participant in the intellectual enterprise.</a:t>
            </a:r>
          </a:p>
          <a:p>
            <a:endParaRPr lang="en-AU" dirty="0"/>
          </a:p>
          <a:p>
            <a:pPr marL="0" indent="0">
              <a:buNone/>
            </a:pPr>
            <a:r>
              <a:rPr lang="en-AU" dirty="0" smtClean="0"/>
              <a:t>(Confusion about what students have said is an extremely common-and sometimes embarrassing- state of affairs)</a:t>
            </a:r>
            <a:endParaRPr lang="en-AU" dirty="0"/>
          </a:p>
        </p:txBody>
      </p:sp>
    </p:spTree>
    <p:extLst>
      <p:ext uri="{BB962C8B-B14F-4D97-AF65-F5344CB8AC3E}">
        <p14:creationId xmlns:p14="http://schemas.microsoft.com/office/powerpoint/2010/main" val="28585897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Revoicing</a:t>
            </a:r>
            <a:endParaRPr lang="en-AU" dirty="0"/>
          </a:p>
        </p:txBody>
      </p:sp>
      <p:sp>
        <p:nvSpPr>
          <p:cNvPr id="3" name="Content Placeholder 2"/>
          <p:cNvSpPr>
            <a:spLocks noGrp="1"/>
          </p:cNvSpPr>
          <p:nvPr>
            <p:ph idx="1"/>
          </p:nvPr>
        </p:nvSpPr>
        <p:spPr>
          <a:xfrm>
            <a:off x="467544" y="2564904"/>
            <a:ext cx="8219256" cy="3561259"/>
          </a:xfrm>
        </p:spPr>
        <p:txBody>
          <a:bodyPr>
            <a:normAutofit/>
          </a:bodyPr>
          <a:lstStyle/>
          <a:p>
            <a:pPr marL="0" indent="0" algn="ctr">
              <a:buNone/>
            </a:pPr>
            <a:r>
              <a:rPr lang="en-AU" sz="4000" dirty="0" smtClean="0"/>
              <a:t>“I want everyone to hear that!”</a:t>
            </a:r>
            <a:endParaRPr lang="en-AU" sz="4000" dirty="0"/>
          </a:p>
        </p:txBody>
      </p:sp>
    </p:spTree>
    <p:extLst>
      <p:ext uri="{BB962C8B-B14F-4D97-AF65-F5344CB8AC3E}">
        <p14:creationId xmlns:p14="http://schemas.microsoft.com/office/powerpoint/2010/main" val="42737470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67544" y="4293096"/>
            <a:ext cx="8214084" cy="2044824"/>
          </a:xfrm>
        </p:spPr>
        <p:txBody>
          <a:bodyPr/>
          <a:lstStyle/>
          <a:p>
            <a:pPr marL="0" indent="0">
              <a:buNone/>
            </a:pPr>
            <a:r>
              <a:rPr lang="en-AU" sz="3600" dirty="0"/>
              <a:t>Teacher: So you are saying you took um….each lamington….</a:t>
            </a:r>
          </a:p>
          <a:p>
            <a:endParaRPr lang="en-AU" dirty="0"/>
          </a:p>
        </p:txBody>
      </p:sp>
      <p:pic>
        <p:nvPicPr>
          <p:cNvPr id="4" name="Picture 3"/>
          <p:cNvPicPr/>
          <p:nvPr/>
        </p:nvPicPr>
        <p:blipFill rotWithShape="1">
          <a:blip r:embed="rId3"/>
          <a:srcRect l="14904" t="4560" r="30769" b="44128"/>
          <a:stretch/>
        </p:blipFill>
        <p:spPr bwMode="auto">
          <a:xfrm>
            <a:off x="467544" y="0"/>
            <a:ext cx="8136904" cy="39330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8315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 y="0"/>
            <a:ext cx="9143209" cy="1143000"/>
          </a:xfrm>
          <a:solidFill>
            <a:schemeClr val="bg1"/>
          </a:solidFill>
        </p:spPr>
        <p:txBody>
          <a:bodyPr>
            <a:normAutofit/>
          </a:bodyPr>
          <a:lstStyle/>
          <a:p>
            <a:r>
              <a:rPr lang="en-GB" sz="5400" dirty="0" smtClean="0">
                <a:ea typeface="Kozuka Gothic Pro B" pitchFamily="34" charset="-128"/>
              </a:rPr>
              <a:t>And one big idea</a:t>
            </a:r>
            <a:endParaRPr lang="en-US" sz="5400" dirty="0">
              <a:ea typeface="Kozuka Gothic Pro B" pitchFamily="34" charset="-128"/>
            </a:endParaRPr>
          </a:p>
        </p:txBody>
      </p:sp>
      <p:sp>
        <p:nvSpPr>
          <p:cNvPr id="3" name="Slide Number Placeholder 2"/>
          <p:cNvSpPr>
            <a:spLocks noGrp="1"/>
          </p:cNvSpPr>
          <p:nvPr>
            <p:ph type="sldNum" sz="quarter" idx="12"/>
          </p:nvPr>
        </p:nvSpPr>
        <p:spPr/>
        <p:txBody>
          <a:bodyPr>
            <a:normAutofit/>
          </a:bodyPr>
          <a:lstStyle/>
          <a:p>
            <a:pPr>
              <a:defRPr/>
            </a:pPr>
            <a:fld id="{19ABF79A-F4A3-5E49-A6CE-5B8CF779BC37}" type="slidenum">
              <a:rPr lang="en-GB" smtClean="0"/>
              <a:pPr>
                <a:defRPr/>
              </a:pPr>
              <a:t>3</a:t>
            </a:fld>
            <a:endParaRPr lang="en-GB" dirty="0"/>
          </a:p>
        </p:txBody>
      </p:sp>
      <p:sp>
        <p:nvSpPr>
          <p:cNvPr id="5" name="Rectangle 4"/>
          <p:cNvSpPr/>
          <p:nvPr/>
        </p:nvSpPr>
        <p:spPr>
          <a:xfrm>
            <a:off x="346379" y="1616558"/>
            <a:ext cx="8494539" cy="4981638"/>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16497" y="2475877"/>
            <a:ext cx="846155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51692" y="4230077"/>
            <a:ext cx="8479693" cy="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636982" y="1600062"/>
            <a:ext cx="0" cy="498163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41923" y="5431692"/>
            <a:ext cx="8466007" cy="1181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415964" y="1621692"/>
            <a:ext cx="0" cy="497253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613769" y="1611923"/>
            <a:ext cx="426" cy="496977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356042" y="1614602"/>
            <a:ext cx="2487118" cy="830997"/>
          </a:xfrm>
          <a:prstGeom prst="rect">
            <a:avLst/>
          </a:prstGeom>
        </p:spPr>
        <p:txBody>
          <a:bodyPr wrap="square">
            <a:spAutoFit/>
          </a:bodyPr>
          <a:lstStyle/>
          <a:p>
            <a:pPr lvl="0" algn="ctr" eaLnBrk="0" hangingPunct="0">
              <a:buClr>
                <a:schemeClr val="bg1"/>
              </a:buClr>
            </a:pPr>
            <a:r>
              <a:rPr lang="en-GB" b="1" dirty="0">
                <a:latin typeface="Calibri"/>
                <a:cs typeface="Calibri"/>
              </a:rPr>
              <a:t>Where the learner is going</a:t>
            </a:r>
          </a:p>
        </p:txBody>
      </p:sp>
      <p:sp>
        <p:nvSpPr>
          <p:cNvPr id="24" name="Rectangle 23"/>
          <p:cNvSpPr/>
          <p:nvPr/>
        </p:nvSpPr>
        <p:spPr>
          <a:xfrm>
            <a:off x="3782355" y="1862033"/>
            <a:ext cx="2799865" cy="461665"/>
          </a:xfrm>
          <a:prstGeom prst="rect">
            <a:avLst/>
          </a:prstGeom>
        </p:spPr>
        <p:txBody>
          <a:bodyPr wrap="none">
            <a:spAutoFit/>
          </a:bodyPr>
          <a:lstStyle/>
          <a:p>
            <a:pPr lvl="0" algn="ctr" eaLnBrk="0" hangingPunct="0">
              <a:buClr>
                <a:schemeClr val="bg1"/>
              </a:buClr>
            </a:pPr>
            <a:r>
              <a:rPr lang="en-GB" b="1" dirty="0">
                <a:latin typeface="Calibri"/>
                <a:cs typeface="Calibri"/>
              </a:rPr>
              <a:t>Where the learner is</a:t>
            </a:r>
          </a:p>
        </p:txBody>
      </p:sp>
      <p:sp>
        <p:nvSpPr>
          <p:cNvPr id="25" name="Rectangle 24"/>
          <p:cNvSpPr/>
          <p:nvPr/>
        </p:nvSpPr>
        <p:spPr>
          <a:xfrm>
            <a:off x="6551633" y="1862032"/>
            <a:ext cx="2340755" cy="461665"/>
          </a:xfrm>
          <a:prstGeom prst="rect">
            <a:avLst/>
          </a:prstGeom>
        </p:spPr>
        <p:txBody>
          <a:bodyPr wrap="none">
            <a:spAutoFit/>
          </a:bodyPr>
          <a:lstStyle/>
          <a:p>
            <a:pPr lvl="0" algn="ctr" eaLnBrk="0" hangingPunct="0">
              <a:buClr>
                <a:schemeClr val="bg1"/>
              </a:buClr>
            </a:pPr>
            <a:r>
              <a:rPr lang="en-GB" b="1" dirty="0">
                <a:latin typeface="Calibri"/>
                <a:cs typeface="Calibri"/>
              </a:rPr>
              <a:t>How to get there</a:t>
            </a:r>
          </a:p>
        </p:txBody>
      </p:sp>
      <p:sp>
        <p:nvSpPr>
          <p:cNvPr id="27" name="Rectangle 26"/>
          <p:cNvSpPr/>
          <p:nvPr/>
        </p:nvSpPr>
        <p:spPr>
          <a:xfrm>
            <a:off x="271109" y="3049709"/>
            <a:ext cx="1175622" cy="461665"/>
          </a:xfrm>
          <a:prstGeom prst="rect">
            <a:avLst/>
          </a:prstGeom>
        </p:spPr>
        <p:txBody>
          <a:bodyPr wrap="none">
            <a:spAutoFit/>
          </a:bodyPr>
          <a:lstStyle/>
          <a:p>
            <a:pPr lvl="0" eaLnBrk="0" hangingPunct="0">
              <a:buClr>
                <a:schemeClr val="bg1"/>
              </a:buClr>
            </a:pPr>
            <a:r>
              <a:rPr lang="en-GB" b="1" dirty="0">
                <a:latin typeface="Calibri"/>
                <a:cs typeface="Calibri"/>
              </a:rPr>
              <a:t>Teacher</a:t>
            </a:r>
          </a:p>
        </p:txBody>
      </p:sp>
      <p:sp>
        <p:nvSpPr>
          <p:cNvPr id="28" name="Rectangle 27"/>
          <p:cNvSpPr/>
          <p:nvPr/>
        </p:nvSpPr>
        <p:spPr>
          <a:xfrm>
            <a:off x="362874" y="4385843"/>
            <a:ext cx="899886" cy="461665"/>
          </a:xfrm>
          <a:prstGeom prst="rect">
            <a:avLst/>
          </a:prstGeom>
        </p:spPr>
        <p:txBody>
          <a:bodyPr wrap="square">
            <a:spAutoFit/>
          </a:bodyPr>
          <a:lstStyle/>
          <a:p>
            <a:pPr lvl="0" eaLnBrk="0" hangingPunct="0">
              <a:buClr>
                <a:schemeClr val="bg1"/>
              </a:buClr>
            </a:pPr>
            <a:r>
              <a:rPr lang="en-GB" b="1" dirty="0" smtClean="0">
                <a:latin typeface="Calibri"/>
                <a:cs typeface="Calibri"/>
              </a:rPr>
              <a:t>Peer</a:t>
            </a:r>
            <a:endParaRPr lang="en-GB" b="1" dirty="0">
              <a:latin typeface="Calibri"/>
              <a:cs typeface="Calibri"/>
            </a:endParaRPr>
          </a:p>
        </p:txBody>
      </p:sp>
      <p:sp>
        <p:nvSpPr>
          <p:cNvPr id="29" name="Rectangle 28"/>
          <p:cNvSpPr/>
          <p:nvPr/>
        </p:nvSpPr>
        <p:spPr>
          <a:xfrm>
            <a:off x="319664" y="5705482"/>
            <a:ext cx="1160594" cy="461665"/>
          </a:xfrm>
          <a:prstGeom prst="rect">
            <a:avLst/>
          </a:prstGeom>
        </p:spPr>
        <p:txBody>
          <a:bodyPr wrap="none">
            <a:spAutoFit/>
          </a:bodyPr>
          <a:lstStyle/>
          <a:p>
            <a:pPr lvl="0" eaLnBrk="0" hangingPunct="0">
              <a:buClr>
                <a:schemeClr val="bg1"/>
              </a:buClr>
            </a:pPr>
            <a:r>
              <a:rPr lang="en-GB" b="1" dirty="0">
                <a:latin typeface="Calibri"/>
                <a:cs typeface="Calibri"/>
              </a:rPr>
              <a:t>Learner</a:t>
            </a:r>
          </a:p>
        </p:txBody>
      </p:sp>
      <p:sp>
        <p:nvSpPr>
          <p:cNvPr id="8" name="Rounded Rectangle 7"/>
          <p:cNvSpPr/>
          <p:nvPr/>
        </p:nvSpPr>
        <p:spPr>
          <a:xfrm>
            <a:off x="1458931" y="2521518"/>
            <a:ext cx="7291295" cy="3974353"/>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890931" y="2918261"/>
            <a:ext cx="6320118" cy="3166824"/>
          </a:xfrm>
          <a:prstGeom prst="roundRect">
            <a:avLst/>
          </a:prstGeom>
          <a:noFill/>
        </p:spPr>
        <p:txBody>
          <a:bodyPr wrap="square" rtlCol="0">
            <a:spAutoFit/>
          </a:bodyPr>
          <a:lstStyle/>
          <a:p>
            <a:pPr algn="ctr"/>
            <a:r>
              <a:rPr lang="en-US" sz="3600" dirty="0" smtClean="0">
                <a:solidFill>
                  <a:schemeClr val="bg1"/>
                </a:solidFill>
              </a:rPr>
              <a:t>Using evidence of achievement to adapt what happens in classrooms to meet learner needs</a:t>
            </a:r>
            <a:endParaRPr lang="en-US" sz="3600" dirty="0">
              <a:solidFill>
                <a:schemeClr val="bg1"/>
              </a:solidFill>
            </a:endParaRPr>
          </a:p>
        </p:txBody>
      </p:sp>
    </p:spTree>
    <p:extLst>
      <p:ext uri="{BB962C8B-B14F-4D97-AF65-F5344CB8AC3E}">
        <p14:creationId xmlns:p14="http://schemas.microsoft.com/office/powerpoint/2010/main" val="1358819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23" grpId="0"/>
      <p:bldP spid="24" grpId="0"/>
      <p:bldP spid="25" grpId="0"/>
      <p:bldP spid="27" grpId="0"/>
      <p:bldP spid="28" grpId="0"/>
      <p:bldP spid="29" grpId="0"/>
      <p:bldP spid="8"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395536" y="3861048"/>
            <a:ext cx="8291264" cy="2265115"/>
          </a:xfrm>
        </p:spPr>
        <p:txBody>
          <a:bodyPr>
            <a:normAutofit/>
          </a:bodyPr>
          <a:lstStyle/>
          <a:p>
            <a:pPr marL="0" indent="0">
              <a:buNone/>
            </a:pPr>
            <a:r>
              <a:rPr lang="en-AU" sz="3600" dirty="0"/>
              <a:t>Teacher: Like this was one of your lamingtons…and you split this into quarters?</a:t>
            </a:r>
          </a:p>
          <a:p>
            <a:endParaRPr lang="en-AU" sz="3200" dirty="0">
              <a:latin typeface="+mn-lt"/>
            </a:endParaRPr>
          </a:p>
        </p:txBody>
      </p:sp>
      <p:pic>
        <p:nvPicPr>
          <p:cNvPr id="4" name="Picture 3"/>
          <p:cNvPicPr/>
          <p:nvPr/>
        </p:nvPicPr>
        <p:blipFill rotWithShape="1">
          <a:blip r:embed="rId3"/>
          <a:srcRect l="15064" t="5010" r="25000" b="42987"/>
          <a:stretch/>
        </p:blipFill>
        <p:spPr bwMode="auto">
          <a:xfrm>
            <a:off x="395536" y="17760"/>
            <a:ext cx="8280920" cy="36992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97994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395536" y="4293096"/>
            <a:ext cx="8291264" cy="1833067"/>
          </a:xfrm>
        </p:spPr>
        <p:txBody>
          <a:bodyPr>
            <a:normAutofit/>
          </a:bodyPr>
          <a:lstStyle/>
          <a:p>
            <a:pPr marL="0" indent="0">
              <a:buNone/>
            </a:pPr>
            <a:r>
              <a:rPr lang="en-AU" sz="3600" dirty="0"/>
              <a:t>Girl: Yeah, and uh, like we labelled each person…..</a:t>
            </a:r>
          </a:p>
          <a:p>
            <a:endParaRPr lang="en-AU" sz="3600" dirty="0">
              <a:latin typeface="+mn-lt"/>
            </a:endParaRPr>
          </a:p>
        </p:txBody>
      </p:sp>
      <p:pic>
        <p:nvPicPr>
          <p:cNvPr id="4" name="Picture 3"/>
          <p:cNvPicPr/>
          <p:nvPr/>
        </p:nvPicPr>
        <p:blipFill rotWithShape="1">
          <a:blip r:embed="rId3"/>
          <a:srcRect l="15867" t="3421" r="27884" b="37571"/>
          <a:stretch/>
        </p:blipFill>
        <p:spPr bwMode="auto">
          <a:xfrm>
            <a:off x="395536" y="0"/>
            <a:ext cx="8280920" cy="4293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41275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more example</a:t>
            </a:r>
            <a:endParaRPr lang="en-AU" dirty="0"/>
          </a:p>
        </p:txBody>
      </p:sp>
      <p:sp>
        <p:nvSpPr>
          <p:cNvPr id="3" name="Content Placeholder 2"/>
          <p:cNvSpPr>
            <a:spLocks noGrp="1"/>
          </p:cNvSpPr>
          <p:nvPr>
            <p:ph idx="1"/>
          </p:nvPr>
        </p:nvSpPr>
        <p:spPr>
          <a:xfrm>
            <a:off x="0" y="2492896"/>
            <a:ext cx="9144000" cy="3633267"/>
          </a:xfrm>
        </p:spPr>
        <p:txBody>
          <a:bodyPr/>
          <a:lstStyle/>
          <a:p>
            <a:pPr marL="0" indent="0" algn="ctr">
              <a:buNone/>
            </a:pPr>
            <a:r>
              <a:rPr lang="en-AU" sz="3600" dirty="0"/>
              <a:t>Bringing out the greater significance</a:t>
            </a:r>
          </a:p>
          <a:p>
            <a:endParaRPr lang="en-AU" dirty="0"/>
          </a:p>
        </p:txBody>
      </p:sp>
    </p:spTree>
    <p:extLst>
      <p:ext uri="{BB962C8B-B14F-4D97-AF65-F5344CB8AC3E}">
        <p14:creationId xmlns:p14="http://schemas.microsoft.com/office/powerpoint/2010/main" val="83847795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28897" y="4077072"/>
            <a:ext cx="8219256" cy="2409131"/>
          </a:xfrm>
        </p:spPr>
        <p:txBody>
          <a:bodyPr/>
          <a:lstStyle/>
          <a:p>
            <a:pPr marL="0" indent="0">
              <a:buNone/>
            </a:pPr>
            <a:r>
              <a:rPr lang="en-AU" sz="3600" dirty="0"/>
              <a:t>Teacher: So what you’re telling me is that the definition ….of the variable…is a very important…idea in mathematics?</a:t>
            </a:r>
          </a:p>
          <a:p>
            <a:endParaRPr lang="en-AU" dirty="0"/>
          </a:p>
        </p:txBody>
      </p:sp>
      <p:pic>
        <p:nvPicPr>
          <p:cNvPr id="4" name="Picture 3"/>
          <p:cNvPicPr/>
          <p:nvPr/>
        </p:nvPicPr>
        <p:blipFill rotWithShape="1">
          <a:blip r:embed="rId3"/>
          <a:srcRect l="16026" t="3705" r="28686" b="50970"/>
          <a:stretch/>
        </p:blipFill>
        <p:spPr bwMode="auto">
          <a:xfrm>
            <a:off x="395536" y="0"/>
            <a:ext cx="8352928" cy="41490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419505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539552" y="5085184"/>
            <a:ext cx="8147248" cy="1040979"/>
          </a:xfrm>
        </p:spPr>
        <p:txBody>
          <a:bodyPr>
            <a:normAutofit/>
          </a:bodyPr>
          <a:lstStyle/>
          <a:p>
            <a:pPr marL="0" indent="0">
              <a:buNone/>
            </a:pPr>
            <a:r>
              <a:rPr lang="en-AU" sz="3600" dirty="0"/>
              <a:t>Student: Yeah</a:t>
            </a:r>
          </a:p>
          <a:p>
            <a:endParaRPr lang="en-AU" sz="3600" dirty="0">
              <a:latin typeface="+mn-lt"/>
            </a:endParaRPr>
          </a:p>
        </p:txBody>
      </p:sp>
      <p:pic>
        <p:nvPicPr>
          <p:cNvPr id="5" name="Picture 4"/>
          <p:cNvPicPr/>
          <p:nvPr/>
        </p:nvPicPr>
        <p:blipFill rotWithShape="1">
          <a:blip r:embed="rId3"/>
          <a:srcRect l="16026" t="3705" r="28686" b="50970"/>
          <a:stretch/>
        </p:blipFill>
        <p:spPr bwMode="auto">
          <a:xfrm>
            <a:off x="395536" y="0"/>
            <a:ext cx="8352928" cy="41490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269144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323528" y="4376861"/>
            <a:ext cx="8219256" cy="2481139"/>
          </a:xfrm>
        </p:spPr>
        <p:txBody>
          <a:bodyPr/>
          <a:lstStyle/>
          <a:p>
            <a:pPr marL="0" indent="0">
              <a:buNone/>
            </a:pPr>
            <a:r>
              <a:rPr lang="en-AU" sz="3600" dirty="0"/>
              <a:t>Teacher: Ok, it makes a whole difference of …what the expression means?</a:t>
            </a:r>
          </a:p>
          <a:p>
            <a:endParaRPr lang="en-AU" dirty="0"/>
          </a:p>
        </p:txBody>
      </p:sp>
      <p:pic>
        <p:nvPicPr>
          <p:cNvPr id="4" name="Picture 3"/>
          <p:cNvPicPr/>
          <p:nvPr/>
        </p:nvPicPr>
        <p:blipFill rotWithShape="1">
          <a:blip r:embed="rId3"/>
          <a:srcRect l="15704" t="3706" r="35577" b="41562"/>
          <a:stretch/>
        </p:blipFill>
        <p:spPr bwMode="auto">
          <a:xfrm>
            <a:off x="467544" y="0"/>
            <a:ext cx="8280920" cy="41490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675219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323528" y="5013176"/>
            <a:ext cx="8363272" cy="1112987"/>
          </a:xfrm>
        </p:spPr>
        <p:txBody>
          <a:bodyPr>
            <a:normAutofit/>
          </a:bodyPr>
          <a:lstStyle/>
          <a:p>
            <a:pPr marL="0" indent="0">
              <a:buNone/>
            </a:pPr>
            <a:r>
              <a:rPr lang="en-AU" sz="3600" dirty="0"/>
              <a:t>Student: Yeah, it means that….</a:t>
            </a:r>
          </a:p>
          <a:p>
            <a:endParaRPr lang="en-AU" sz="3600" dirty="0"/>
          </a:p>
        </p:txBody>
      </p:sp>
      <p:pic>
        <p:nvPicPr>
          <p:cNvPr id="5" name="Picture 4"/>
          <p:cNvPicPr/>
          <p:nvPr/>
        </p:nvPicPr>
        <p:blipFill rotWithShape="1">
          <a:blip r:embed="rId3"/>
          <a:srcRect l="15704" t="3706" r="35577" b="41562"/>
          <a:stretch/>
        </p:blipFill>
        <p:spPr bwMode="auto">
          <a:xfrm>
            <a:off x="467544" y="0"/>
            <a:ext cx="8280920" cy="41490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445379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happening here?</a:t>
            </a:r>
            <a:endParaRPr lang="en-AU" dirty="0"/>
          </a:p>
        </p:txBody>
      </p:sp>
      <p:sp>
        <p:nvSpPr>
          <p:cNvPr id="3" name="Content Placeholder 2"/>
          <p:cNvSpPr>
            <a:spLocks noGrp="1"/>
          </p:cNvSpPr>
          <p:nvPr>
            <p:ph idx="1"/>
          </p:nvPr>
        </p:nvSpPr>
        <p:spPr/>
        <p:txBody>
          <a:bodyPr>
            <a:noAutofit/>
          </a:bodyPr>
          <a:lstStyle/>
          <a:p>
            <a:r>
              <a:rPr lang="en-AU" sz="2800" dirty="0" smtClean="0"/>
              <a:t>The teacher gets a chance to inject higher level vocabulary or ideas into the discussion while still maintaining contact with student ideas.</a:t>
            </a:r>
          </a:p>
          <a:p>
            <a:r>
              <a:rPr lang="en-AU" sz="2800" dirty="0" smtClean="0"/>
              <a:t>The student gets to make the connection between what he said and this higher order formulation.  Other students hear this too.</a:t>
            </a:r>
          </a:p>
          <a:p>
            <a:r>
              <a:rPr lang="en-AU" sz="2800" dirty="0" smtClean="0"/>
              <a:t>The student gets credit-shares in this higher level version of what he said.</a:t>
            </a:r>
            <a:endParaRPr lang="en-AU" sz="2800" dirty="0"/>
          </a:p>
        </p:txBody>
      </p:sp>
    </p:spTree>
    <p:extLst>
      <p:ext uri="{BB962C8B-B14F-4D97-AF65-F5344CB8AC3E}">
        <p14:creationId xmlns:p14="http://schemas.microsoft.com/office/powerpoint/2010/main" val="334536674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When teachers begin to use this move they gain:</a:t>
            </a:r>
            <a:endParaRPr lang="en-AU" dirty="0"/>
          </a:p>
        </p:txBody>
      </p:sp>
      <p:sp>
        <p:nvSpPr>
          <p:cNvPr id="3" name="Content Placeholder 2"/>
          <p:cNvSpPr>
            <a:spLocks noGrp="1"/>
          </p:cNvSpPr>
          <p:nvPr>
            <p:ph idx="1"/>
          </p:nvPr>
        </p:nvSpPr>
        <p:spPr>
          <a:xfrm>
            <a:off x="251520" y="2060848"/>
            <a:ext cx="8712968" cy="4065315"/>
          </a:xfrm>
        </p:spPr>
        <p:txBody>
          <a:bodyPr>
            <a:normAutofit/>
          </a:bodyPr>
          <a:lstStyle/>
          <a:p>
            <a:r>
              <a:rPr lang="en-AU" sz="3200" dirty="0" smtClean="0"/>
              <a:t>Time to think</a:t>
            </a:r>
          </a:p>
          <a:p>
            <a:r>
              <a:rPr lang="en-AU" sz="3200" dirty="0" smtClean="0"/>
              <a:t>Ways to interact without embarrassment</a:t>
            </a:r>
          </a:p>
          <a:p>
            <a:r>
              <a:rPr lang="en-AU" sz="3200" dirty="0" smtClean="0"/>
              <a:t>Insight into student thinking and knowledge</a:t>
            </a:r>
          </a:p>
          <a:p>
            <a:endParaRPr lang="en-AU" sz="3200" dirty="0"/>
          </a:p>
        </p:txBody>
      </p:sp>
    </p:spTree>
    <p:extLst>
      <p:ext uri="{BB962C8B-B14F-4D97-AF65-F5344CB8AC3E}">
        <p14:creationId xmlns:p14="http://schemas.microsoft.com/office/powerpoint/2010/main" val="370482995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323528" y="0"/>
            <a:ext cx="6192688" cy="6021288"/>
          </a:xfrm>
        </p:spPr>
        <p:txBody>
          <a:bodyPr lIns="90000" tIns="46800" rIns="90000" bIns="46800"/>
          <a:lstStyle/>
          <a:p>
            <a:pPr algn="l" defTabSz="449263" eaLnBrk="1" hangingPunct="1">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a:solidFill>
                  <a:schemeClr val="tx1">
                    <a:lumMod val="50000"/>
                    <a:lumOff val="50000"/>
                  </a:schemeClr>
                </a:solidFill>
                <a:effectLst/>
                <a:latin typeface="+mj-lt"/>
              </a:rPr>
              <a:t>So once the students are externalizing their reasoning, sharing their thinking out loud,</a:t>
            </a:r>
            <a:br>
              <a:rPr lang="en-GB" sz="4000" dirty="0">
                <a:solidFill>
                  <a:schemeClr val="tx1">
                    <a:lumMod val="50000"/>
                    <a:lumOff val="50000"/>
                  </a:schemeClr>
                </a:solidFill>
                <a:effectLst/>
                <a:latin typeface="+mj-lt"/>
              </a:rPr>
            </a:br>
            <a:r>
              <a:rPr lang="en-GB" sz="4000" dirty="0">
                <a:solidFill>
                  <a:schemeClr val="tx1">
                    <a:lumMod val="50000"/>
                    <a:lumOff val="50000"/>
                  </a:schemeClr>
                </a:solidFill>
                <a:effectLst/>
                <a:latin typeface="+mj-lt"/>
              </a:rPr>
              <a:t>how do you get other students to </a:t>
            </a:r>
            <a:r>
              <a:rPr lang="en-GB" sz="4000" b="1" i="1" dirty="0">
                <a:solidFill>
                  <a:srgbClr val="C00000"/>
                </a:solidFill>
                <a:effectLst/>
                <a:latin typeface="+mj-lt"/>
              </a:rPr>
              <a:t>orient</a:t>
            </a:r>
            <a:r>
              <a:rPr lang="en-GB" sz="4000" b="1" i="1" dirty="0">
                <a:solidFill>
                  <a:schemeClr val="tx1">
                    <a:lumMod val="50000"/>
                    <a:lumOff val="50000"/>
                  </a:schemeClr>
                </a:solidFill>
                <a:effectLst/>
                <a:latin typeface="+mj-lt"/>
              </a:rPr>
              <a:t> </a:t>
            </a:r>
            <a:r>
              <a:rPr lang="en-GB" sz="4000" dirty="0">
                <a:solidFill>
                  <a:schemeClr val="tx1">
                    <a:lumMod val="50000"/>
                    <a:lumOff val="50000"/>
                  </a:schemeClr>
                </a:solidFill>
                <a:effectLst/>
                <a:latin typeface="+mj-lt"/>
              </a:rPr>
              <a:t>to that reasoning, </a:t>
            </a:r>
            <a:r>
              <a:rPr lang="en-GB" sz="4000" b="1" dirty="0">
                <a:solidFill>
                  <a:srgbClr val="C00000"/>
                </a:solidFill>
                <a:effectLst/>
                <a:latin typeface="+mj-lt"/>
              </a:rPr>
              <a:t>to </a:t>
            </a:r>
            <a:r>
              <a:rPr lang="en-GB" sz="4000" b="1" i="1" dirty="0">
                <a:solidFill>
                  <a:srgbClr val="C00000"/>
                </a:solidFill>
                <a:effectLst/>
                <a:latin typeface="+mj-lt"/>
              </a:rPr>
              <a:t>listen</a:t>
            </a:r>
            <a:r>
              <a:rPr lang="en-GB" sz="4000" b="1" dirty="0">
                <a:solidFill>
                  <a:srgbClr val="C00000"/>
                </a:solidFill>
                <a:effectLst/>
                <a:latin typeface="+mj-lt"/>
              </a:rPr>
              <a:t> </a:t>
            </a:r>
            <a:r>
              <a:rPr lang="en-GB" sz="4000" dirty="0">
                <a:solidFill>
                  <a:schemeClr val="tx1">
                    <a:lumMod val="50000"/>
                    <a:lumOff val="50000"/>
                  </a:schemeClr>
                </a:solidFill>
                <a:effectLst/>
                <a:latin typeface="+mj-lt"/>
              </a:rPr>
              <a:t>to it?</a:t>
            </a:r>
            <a:endParaRPr lang="en-GB" sz="4000" b="1" dirty="0">
              <a:solidFill>
                <a:schemeClr val="tx1">
                  <a:lumMod val="50000"/>
                  <a:lumOff val="50000"/>
                </a:schemeClr>
              </a:solidFill>
              <a:effectLst/>
              <a:latin typeface="+mj-lt"/>
            </a:endParaRPr>
          </a:p>
        </p:txBody>
      </p:sp>
      <p:pic>
        <p:nvPicPr>
          <p:cNvPr id="1026" name="Picture 2" descr="http://www.watermarklearning.com/blog/wp-content/uploads/2011/03/Question_Mark_000007651615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789" y="90909"/>
            <a:ext cx="3305175"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84727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idx="1"/>
          </p:nvPr>
        </p:nvSpPr>
        <p:spPr>
          <a:xfrm>
            <a:off x="533400" y="2204864"/>
            <a:ext cx="8143056" cy="3243965"/>
          </a:xfrm>
        </p:spPr>
        <p:txBody>
          <a:bodyPr wrap="square">
            <a:spAutoFit/>
          </a:bodyPr>
          <a:lstStyle/>
          <a:p>
            <a:pPr marL="46038" indent="-6350" eaLnBrk="1" hangingPunct="1">
              <a:buFontTx/>
              <a:buNone/>
            </a:pPr>
            <a:r>
              <a:rPr lang="en-US" sz="3200" dirty="0"/>
              <a:t>This helps teachers adjust their teaching.  Some people call this </a:t>
            </a:r>
            <a:r>
              <a:rPr lang="en-US" sz="3200" i="1" dirty="0"/>
              <a:t>formative assessment.</a:t>
            </a:r>
            <a:endParaRPr lang="en-US" sz="3200" dirty="0"/>
          </a:p>
          <a:p>
            <a:pPr marL="46038" indent="-6350" eaLnBrk="1" hangingPunct="1">
              <a:buFontTx/>
              <a:buNone/>
            </a:pPr>
            <a:endParaRPr lang="en-US" sz="3200" dirty="0"/>
          </a:p>
          <a:p>
            <a:pPr marL="46038" indent="-6350" eaLnBrk="1" hangingPunct="1">
              <a:buFontTx/>
              <a:buNone/>
            </a:pPr>
            <a:r>
              <a:rPr lang="en-US" sz="3200" dirty="0"/>
              <a:t>And </a:t>
            </a:r>
            <a:r>
              <a:rPr lang="en-US" sz="3200" u="sng" dirty="0"/>
              <a:t>students</a:t>
            </a:r>
            <a:r>
              <a:rPr lang="en-US" sz="3200" dirty="0"/>
              <a:t> may themselves realize what they don't understand and what they do understand</a:t>
            </a:r>
            <a:r>
              <a:rPr lang="en-US" sz="2800" dirty="0">
                <a:latin typeface="Optima" charset="0"/>
              </a:rPr>
              <a:t>.</a:t>
            </a:r>
          </a:p>
        </p:txBody>
      </p:sp>
      <p:sp>
        <p:nvSpPr>
          <p:cNvPr id="67587" name="Rectangle 3"/>
          <p:cNvSpPr>
            <a:spLocks noChangeArrowheads="1"/>
          </p:cNvSpPr>
          <p:nvPr/>
        </p:nvSpPr>
        <p:spPr bwMode="auto">
          <a:xfrm>
            <a:off x="-3651" y="332656"/>
            <a:ext cx="9144000" cy="838200"/>
          </a:xfrm>
          <a:prstGeom prst="rect">
            <a:avLst/>
          </a:prstGeom>
          <a:noFill/>
          <a:ln w="9525">
            <a:solidFill>
              <a:schemeClr val="bg1"/>
            </a:solidFill>
            <a:miter lim="800000"/>
            <a:headEnd/>
            <a:tailEnd/>
          </a:ln>
        </p:spPr>
        <p:txBody>
          <a:bodyPr anchor="ctr">
            <a:prstTxWarp prst="textNoShape">
              <a:avLst/>
            </a:prstTxWarp>
          </a:bodyPr>
          <a:lstStyle/>
          <a:p>
            <a:pPr algn="ctr" defTabSz="914400" fontAlgn="base">
              <a:spcBef>
                <a:spcPct val="20000"/>
              </a:spcBef>
              <a:spcAft>
                <a:spcPct val="0"/>
              </a:spcAft>
            </a:pPr>
            <a:r>
              <a:rPr lang="en-US" sz="3600" dirty="0">
                <a:effectLst>
                  <a:outerShdw blurRad="38100" dist="38100" dir="2700000" algn="tl">
                    <a:srgbClr val="000000">
                      <a:alpha val="43137"/>
                    </a:srgbClr>
                  </a:outerShdw>
                </a:effectLst>
              </a:rPr>
              <a:t>Talk can reveal understanding </a:t>
            </a:r>
            <a:endParaRPr lang="en-US" sz="3600" dirty="0" smtClean="0">
              <a:effectLst>
                <a:outerShdw blurRad="38100" dist="38100" dir="2700000" algn="tl">
                  <a:srgbClr val="000000">
                    <a:alpha val="43137"/>
                  </a:srgbClr>
                </a:outerShdw>
              </a:effectLst>
            </a:endParaRPr>
          </a:p>
          <a:p>
            <a:pPr algn="ctr" defTabSz="914400" fontAlgn="base">
              <a:spcBef>
                <a:spcPct val="20000"/>
              </a:spcBef>
              <a:spcAft>
                <a:spcPct val="0"/>
              </a:spcAft>
            </a:pPr>
            <a:r>
              <a:rPr lang="en-US" sz="3600" dirty="0" smtClean="0">
                <a:effectLst>
                  <a:outerShdw blurRad="38100" dist="38100" dir="2700000" algn="tl">
                    <a:srgbClr val="000000">
                      <a:alpha val="43137"/>
                    </a:srgbClr>
                  </a:outerShdw>
                </a:effectLst>
              </a:rPr>
              <a:t>and </a:t>
            </a:r>
            <a:r>
              <a:rPr lang="en-US" sz="3600" dirty="0">
                <a:effectLst>
                  <a:outerShdw blurRad="38100" dist="38100" dir="2700000" algn="tl">
                    <a:srgbClr val="000000">
                      <a:alpha val="43137"/>
                    </a:srgbClr>
                  </a:outerShdw>
                </a:effectLst>
              </a:rPr>
              <a:t>misunderstanding.</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126876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hlinkClick r:id="rId3" action="ppaction://hlinkfile"/>
              </a:rPr>
              <a:t>Restating</a:t>
            </a:r>
            <a:endParaRPr lang="en-AU" dirty="0"/>
          </a:p>
        </p:txBody>
      </p:sp>
      <p:sp>
        <p:nvSpPr>
          <p:cNvPr id="3" name="Content Placeholder 2"/>
          <p:cNvSpPr>
            <a:spLocks noGrp="1"/>
          </p:cNvSpPr>
          <p:nvPr>
            <p:ph idx="1"/>
          </p:nvPr>
        </p:nvSpPr>
        <p:spPr>
          <a:xfrm>
            <a:off x="395536" y="1600200"/>
            <a:ext cx="8291264" cy="4853136"/>
          </a:xfrm>
        </p:spPr>
        <p:txBody>
          <a:bodyPr>
            <a:normAutofit/>
          </a:bodyPr>
          <a:lstStyle/>
          <a:p>
            <a:pPr marL="0" indent="0">
              <a:lnSpc>
                <a:spcPct val="80000"/>
              </a:lnSpc>
              <a:buNone/>
            </a:pPr>
            <a:r>
              <a:rPr lang="en-US" sz="3200" dirty="0" smtClean="0"/>
              <a:t>Asking </a:t>
            </a:r>
            <a:r>
              <a:rPr lang="en-US" sz="3200" dirty="0"/>
              <a:t>students to restate someone else’s reasoning</a:t>
            </a:r>
            <a:r>
              <a:rPr lang="en-US" sz="3200" dirty="0" smtClean="0"/>
              <a:t>.  </a:t>
            </a:r>
            <a:endParaRPr lang="en-US" sz="3200" dirty="0"/>
          </a:p>
          <a:p>
            <a:pPr marL="0" indent="0">
              <a:lnSpc>
                <a:spcPct val="80000"/>
              </a:lnSpc>
              <a:buNone/>
            </a:pPr>
            <a:r>
              <a:rPr lang="en-US" sz="3200" dirty="0" smtClean="0"/>
              <a:t>This will:</a:t>
            </a:r>
          </a:p>
          <a:p>
            <a:pPr lvl="1">
              <a:lnSpc>
                <a:spcPct val="80000"/>
              </a:lnSpc>
            </a:pPr>
            <a:r>
              <a:rPr lang="en-US" sz="2800" dirty="0" smtClean="0"/>
              <a:t>Build a community of active listeners</a:t>
            </a:r>
          </a:p>
          <a:p>
            <a:pPr lvl="1">
              <a:lnSpc>
                <a:spcPct val="80000"/>
              </a:lnSpc>
            </a:pPr>
            <a:r>
              <a:rPr lang="en-US" sz="2800" dirty="0" smtClean="0"/>
              <a:t>Provide another phrasing of reasoning for students to engage with</a:t>
            </a:r>
          </a:p>
          <a:p>
            <a:pPr lvl="1">
              <a:lnSpc>
                <a:spcPct val="80000"/>
              </a:lnSpc>
            </a:pPr>
            <a:r>
              <a:rPr lang="en-US" sz="2800" dirty="0" smtClean="0"/>
              <a:t>Formative assessment</a:t>
            </a:r>
            <a:endParaRPr lang="en-US" sz="2800" dirty="0"/>
          </a:p>
          <a:p>
            <a:pPr>
              <a:lnSpc>
                <a:spcPct val="80000"/>
              </a:lnSpc>
              <a:buNone/>
            </a:pPr>
            <a:r>
              <a:rPr lang="en-US" sz="3200" dirty="0"/>
              <a:t>   </a:t>
            </a:r>
            <a:endParaRPr lang="en-US" sz="3200" dirty="0" smtClean="0"/>
          </a:p>
          <a:p>
            <a:pPr>
              <a:lnSpc>
                <a:spcPct val="80000"/>
              </a:lnSpc>
              <a:buNone/>
            </a:pPr>
            <a:r>
              <a:rPr lang="en-US" sz="3200" dirty="0" smtClean="0"/>
              <a:t> </a:t>
            </a:r>
            <a:r>
              <a:rPr lang="en-US" sz="3200" b="1" dirty="0">
                <a:solidFill>
                  <a:srgbClr val="C00000"/>
                </a:solidFill>
              </a:rPr>
              <a:t>”Can you repeat what he just said in your own words.”</a:t>
            </a:r>
          </a:p>
          <a:p>
            <a:endParaRPr lang="en-AU" sz="3000" dirty="0"/>
          </a:p>
        </p:txBody>
      </p:sp>
    </p:spTree>
    <p:extLst>
      <p:ext uri="{BB962C8B-B14F-4D97-AF65-F5344CB8AC3E}">
        <p14:creationId xmlns:p14="http://schemas.microsoft.com/office/powerpoint/2010/main" val="324116829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517232"/>
            <a:ext cx="8252184" cy="1311424"/>
          </a:xfrm>
        </p:spPr>
        <p:txBody>
          <a:bodyPr>
            <a:normAutofit/>
          </a:bodyPr>
          <a:lstStyle/>
          <a:p>
            <a:pPr marL="0" indent="0">
              <a:buNone/>
            </a:pPr>
            <a:r>
              <a:rPr lang="en-AU" sz="3200" dirty="0" smtClean="0"/>
              <a:t>Teacher: Put your hand up if you understand what she just said?</a:t>
            </a:r>
            <a:endParaRPr lang="en-AU" sz="3200" dirty="0"/>
          </a:p>
        </p:txBody>
      </p:sp>
      <p:pic>
        <p:nvPicPr>
          <p:cNvPr id="5" name="Picture 3" descr="Picture 2"/>
          <p:cNvPicPr>
            <a:picLocks noChangeAspect="1" noChangeArrowheads="1"/>
          </p:cNvPicPr>
          <p:nvPr/>
        </p:nvPicPr>
        <p:blipFill>
          <a:blip r:embed="rId3"/>
          <a:srcRect/>
          <a:stretch>
            <a:fillRect/>
          </a:stretch>
        </p:blipFill>
        <p:spPr bwMode="auto">
          <a:xfrm>
            <a:off x="1586687" y="-17798"/>
            <a:ext cx="5668885" cy="4797151"/>
          </a:xfrm>
          <a:prstGeom prst="rect">
            <a:avLst/>
          </a:prstGeom>
          <a:noFill/>
          <a:ln w="9525">
            <a:noFill/>
            <a:miter lim="800000"/>
            <a:headEnd/>
            <a:tailEnd/>
          </a:ln>
        </p:spPr>
      </p:pic>
    </p:spTree>
    <p:extLst>
      <p:ext uri="{BB962C8B-B14F-4D97-AF65-F5344CB8AC3E}">
        <p14:creationId xmlns:p14="http://schemas.microsoft.com/office/powerpoint/2010/main" val="288179944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323528" y="5085184"/>
            <a:ext cx="8291264" cy="1473027"/>
          </a:xfrm>
        </p:spPr>
        <p:txBody>
          <a:bodyPr>
            <a:normAutofit/>
          </a:bodyPr>
          <a:lstStyle/>
          <a:p>
            <a:pPr marL="0" indent="0">
              <a:buNone/>
            </a:pPr>
            <a:r>
              <a:rPr lang="en-US" sz="3200" dirty="0"/>
              <a:t>Teacher: OK, keep your hand up if you think you can </a:t>
            </a:r>
            <a:r>
              <a:rPr lang="en-US" sz="3200" u="sng" dirty="0">
                <a:hlinkClick r:id="rId3" action="ppaction://hlinkfile"/>
              </a:rPr>
              <a:t>repeat</a:t>
            </a:r>
            <a:r>
              <a:rPr lang="en-US" sz="3200" dirty="0"/>
              <a:t> what she said.</a:t>
            </a:r>
            <a:endParaRPr lang="en-AU" sz="3200" dirty="0"/>
          </a:p>
        </p:txBody>
      </p:sp>
      <p:pic>
        <p:nvPicPr>
          <p:cNvPr id="4" name="Picture 4" descr="Picture 3"/>
          <p:cNvPicPr>
            <a:picLocks noChangeAspect="1" noChangeArrowheads="1"/>
          </p:cNvPicPr>
          <p:nvPr/>
        </p:nvPicPr>
        <p:blipFill>
          <a:blip r:embed="rId4"/>
          <a:srcRect/>
          <a:stretch>
            <a:fillRect/>
          </a:stretch>
        </p:blipFill>
        <p:spPr bwMode="auto">
          <a:xfrm>
            <a:off x="1691680" y="-43408"/>
            <a:ext cx="5688632" cy="5005708"/>
          </a:xfrm>
          <a:prstGeom prst="rect">
            <a:avLst/>
          </a:prstGeom>
          <a:noFill/>
          <a:ln w="9525">
            <a:noFill/>
            <a:miter lim="800000"/>
            <a:headEnd/>
            <a:tailEnd/>
          </a:ln>
        </p:spPr>
      </p:pic>
    </p:spTree>
    <p:extLst>
      <p:ext uri="{BB962C8B-B14F-4D97-AF65-F5344CB8AC3E}">
        <p14:creationId xmlns:p14="http://schemas.microsoft.com/office/powerpoint/2010/main" val="340202057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Looks like/ Sounds like</a:t>
            </a:r>
            <a:endParaRPr lang="en-AU" dirty="0"/>
          </a:p>
        </p:txBody>
      </p:sp>
      <p:sp>
        <p:nvSpPr>
          <p:cNvPr id="3" name="Content Placeholder 2"/>
          <p:cNvSpPr>
            <a:spLocks noGrp="1"/>
          </p:cNvSpPr>
          <p:nvPr>
            <p:ph idx="1"/>
          </p:nvPr>
        </p:nvSpPr>
        <p:spPr/>
        <p:txBody>
          <a:bodyPr>
            <a:noAutofit/>
          </a:bodyPr>
          <a:lstStyle/>
          <a:p>
            <a:pPr marL="0" indent="0">
              <a:buNone/>
            </a:pPr>
            <a:r>
              <a:rPr lang="en-AU" sz="3200" b="1" dirty="0" smtClean="0"/>
              <a:t>Teacher:</a:t>
            </a:r>
            <a:r>
              <a:rPr lang="en-AU" sz="3200" dirty="0" smtClean="0"/>
              <a:t> “Can anyone repeat what Philip just said in his or her own words?  Anne?”</a:t>
            </a:r>
          </a:p>
          <a:p>
            <a:pPr marL="0" indent="0">
              <a:buNone/>
            </a:pPr>
            <a:r>
              <a:rPr lang="en-AU" sz="3200" b="1" dirty="0" smtClean="0"/>
              <a:t>Anne:</a:t>
            </a:r>
            <a:r>
              <a:rPr lang="en-AU" sz="3200" dirty="0" smtClean="0"/>
              <a:t> “Um, I think I can.  I think he said that 24 is odd because it can be divided by 3.”</a:t>
            </a:r>
          </a:p>
          <a:p>
            <a:pPr marL="0" indent="0">
              <a:buNone/>
            </a:pPr>
            <a:r>
              <a:rPr lang="en-AU" sz="3200" b="1" dirty="0" smtClean="0"/>
              <a:t>Teacher:</a:t>
            </a:r>
            <a:r>
              <a:rPr lang="en-AU" sz="3200" dirty="0" smtClean="0"/>
              <a:t> “Is that right, Philip?  Is that what you said?”</a:t>
            </a:r>
          </a:p>
          <a:p>
            <a:pPr marL="0" indent="0">
              <a:buNone/>
            </a:pPr>
            <a:r>
              <a:rPr lang="en-AU" sz="3200" b="1" dirty="0" smtClean="0"/>
              <a:t>Philip: </a:t>
            </a:r>
            <a:r>
              <a:rPr lang="en-AU" sz="3200" dirty="0" smtClean="0"/>
              <a:t>“Yes.”</a:t>
            </a:r>
            <a:endParaRPr lang="en-AU" sz="3200" dirty="0"/>
          </a:p>
        </p:txBody>
      </p:sp>
    </p:spTree>
    <p:extLst>
      <p:ext uri="{BB962C8B-B14F-4D97-AF65-F5344CB8AC3E}">
        <p14:creationId xmlns:p14="http://schemas.microsoft.com/office/powerpoint/2010/main" val="354603346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330"/>
            <a:ext cx="9144000" cy="1738486"/>
          </a:xfrm>
          <a:solidFill>
            <a:schemeClr val="bg1"/>
          </a:solidFill>
        </p:spPr>
        <p:txBody>
          <a:bodyPr>
            <a:normAutofit/>
          </a:bodyPr>
          <a:lstStyle/>
          <a:p>
            <a:pPr algn="ctr"/>
            <a:r>
              <a:rPr lang="en-AU" dirty="0" smtClean="0">
                <a:solidFill>
                  <a:schemeClr val="tx2"/>
                </a:solidFill>
              </a:rPr>
              <a:t>Restate</a:t>
            </a:r>
            <a:endParaRPr lang="en-AU" dirty="0">
              <a:solidFill>
                <a:schemeClr val="tx2"/>
              </a:solidFill>
            </a:endParaRPr>
          </a:p>
        </p:txBody>
      </p:sp>
      <p:sp>
        <p:nvSpPr>
          <p:cNvPr id="3" name="Content Placeholder 2"/>
          <p:cNvSpPr>
            <a:spLocks noGrp="1"/>
          </p:cNvSpPr>
          <p:nvPr>
            <p:ph idx="1"/>
          </p:nvPr>
        </p:nvSpPr>
        <p:spPr>
          <a:xfrm>
            <a:off x="323528" y="1917872"/>
            <a:ext cx="5760640" cy="4945736"/>
          </a:xfrm>
        </p:spPr>
        <p:txBody>
          <a:bodyPr>
            <a:normAutofit/>
          </a:bodyPr>
          <a:lstStyle/>
          <a:p>
            <a:pPr>
              <a:buNone/>
            </a:pPr>
            <a:r>
              <a:rPr lang="en-AU" sz="3600" dirty="0" smtClean="0"/>
              <a:t>Lets listeners know:</a:t>
            </a:r>
          </a:p>
          <a:p>
            <a:r>
              <a:rPr lang="en-AU" sz="3600" dirty="0" smtClean="0"/>
              <a:t>that you are listening,</a:t>
            </a:r>
          </a:p>
          <a:p>
            <a:r>
              <a:rPr lang="en-AU" sz="3600" dirty="0" smtClean="0"/>
              <a:t>that you are trying to understand them,</a:t>
            </a:r>
          </a:p>
          <a:p>
            <a:r>
              <a:rPr lang="en-AU" sz="3600" dirty="0" smtClean="0"/>
              <a:t>that you care about their thoughts.</a:t>
            </a:r>
            <a:endParaRPr lang="en-AU" sz="3600" dirty="0"/>
          </a:p>
        </p:txBody>
      </p:sp>
      <p:pic>
        <p:nvPicPr>
          <p:cNvPr id="160770" name="Picture 2"/>
          <p:cNvPicPr>
            <a:picLocks noChangeAspect="1" noChangeArrowheads="1"/>
          </p:cNvPicPr>
          <p:nvPr/>
        </p:nvPicPr>
        <p:blipFill>
          <a:blip r:embed="rId3" cstate="print"/>
          <a:srcRect/>
          <a:stretch>
            <a:fillRect/>
          </a:stretch>
        </p:blipFill>
        <p:spPr bwMode="auto">
          <a:xfrm>
            <a:off x="5652120" y="1772816"/>
            <a:ext cx="3096344" cy="2394506"/>
          </a:xfrm>
          <a:prstGeom prst="rect">
            <a:avLst/>
          </a:prstGeom>
          <a:noFill/>
          <a:ln w="9525">
            <a:noFill/>
            <a:miter lim="800000"/>
            <a:headEnd/>
            <a:tailEnd/>
          </a:ln>
        </p:spPr>
      </p:pic>
    </p:spTree>
    <p:extLst>
      <p:ext uri="{BB962C8B-B14F-4D97-AF65-F5344CB8AC3E}">
        <p14:creationId xmlns:p14="http://schemas.microsoft.com/office/powerpoint/2010/main" val="318762218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bg1"/>
          </a:solidFill>
        </p:spPr>
        <p:txBody>
          <a:bodyPr>
            <a:normAutofit/>
          </a:bodyPr>
          <a:lstStyle/>
          <a:p>
            <a:r>
              <a:rPr lang="en-AU" dirty="0" smtClean="0">
                <a:solidFill>
                  <a:schemeClr val="tx2"/>
                </a:solidFill>
              </a:rPr>
              <a:t>Restate</a:t>
            </a:r>
            <a:endParaRPr lang="en-AU" dirty="0">
              <a:solidFill>
                <a:schemeClr val="tx2"/>
              </a:solidFill>
            </a:endParaRPr>
          </a:p>
        </p:txBody>
      </p:sp>
      <p:sp>
        <p:nvSpPr>
          <p:cNvPr id="3" name="Content Placeholder 2"/>
          <p:cNvSpPr>
            <a:spLocks noGrp="1"/>
          </p:cNvSpPr>
          <p:nvPr>
            <p:ph idx="1"/>
          </p:nvPr>
        </p:nvSpPr>
        <p:spPr/>
        <p:txBody>
          <a:bodyPr>
            <a:noAutofit/>
          </a:bodyPr>
          <a:lstStyle/>
          <a:p>
            <a:pPr marL="0" indent="0">
              <a:buNone/>
            </a:pPr>
            <a:r>
              <a:rPr lang="en-AU" sz="3200" b="1" dirty="0" smtClean="0"/>
              <a:t>Restating is more than </a:t>
            </a:r>
            <a:r>
              <a:rPr lang="en-AU" sz="3200" b="1" dirty="0"/>
              <a:t>just repeating ...</a:t>
            </a:r>
          </a:p>
          <a:p>
            <a:r>
              <a:rPr lang="en-AU" sz="3200" dirty="0"/>
              <a:t>When you listen to Harry’s ideas what comes </a:t>
            </a:r>
            <a:r>
              <a:rPr lang="en-AU" sz="3200" dirty="0" smtClean="0"/>
              <a:t>into your </a:t>
            </a:r>
            <a:r>
              <a:rPr lang="en-AU" sz="3200" dirty="0"/>
              <a:t>mind from your own experience?</a:t>
            </a:r>
          </a:p>
          <a:p>
            <a:r>
              <a:rPr lang="en-AU" sz="3200" dirty="0"/>
              <a:t>What you say about ... is very interesting. Can </a:t>
            </a:r>
            <a:r>
              <a:rPr lang="en-AU" sz="3200" dirty="0" smtClean="0"/>
              <a:t>you elaborate </a:t>
            </a:r>
            <a:r>
              <a:rPr lang="en-AU" sz="3200" dirty="0"/>
              <a:t>on it?</a:t>
            </a:r>
          </a:p>
          <a:p>
            <a:r>
              <a:rPr lang="en-AU" sz="3200" dirty="0" smtClean="0"/>
              <a:t>Sue </a:t>
            </a:r>
            <a:r>
              <a:rPr lang="en-AU" sz="3200" dirty="0"/>
              <a:t>tells us … and that is very like what </a:t>
            </a:r>
            <a:r>
              <a:rPr lang="en-AU" sz="3200" dirty="0" smtClean="0"/>
              <a:t>Tom said when </a:t>
            </a:r>
            <a:r>
              <a:rPr lang="en-AU" sz="3200" dirty="0"/>
              <a:t>he described … Is that right </a:t>
            </a:r>
            <a:r>
              <a:rPr lang="en-AU" sz="3200" dirty="0" smtClean="0"/>
              <a:t>Sue </a:t>
            </a:r>
            <a:r>
              <a:rPr lang="en-AU" sz="3200" dirty="0"/>
              <a:t>and </a:t>
            </a:r>
            <a:r>
              <a:rPr lang="en-AU" sz="3200" dirty="0" smtClean="0"/>
              <a:t>Tom?</a:t>
            </a:r>
            <a:endParaRPr lang="en-AU" sz="3200" dirty="0"/>
          </a:p>
        </p:txBody>
      </p:sp>
    </p:spTree>
    <p:extLst>
      <p:ext uri="{BB962C8B-B14F-4D97-AF65-F5344CB8AC3E}">
        <p14:creationId xmlns:p14="http://schemas.microsoft.com/office/powerpoint/2010/main" val="417059223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Agree/ Disagree….Why?</a:t>
            </a:r>
            <a:endParaRPr lang="en-AU" dirty="0"/>
          </a:p>
        </p:txBody>
      </p:sp>
      <p:sp>
        <p:nvSpPr>
          <p:cNvPr id="3" name="Content Placeholder 2"/>
          <p:cNvSpPr>
            <a:spLocks noGrp="1"/>
          </p:cNvSpPr>
          <p:nvPr>
            <p:ph idx="1"/>
          </p:nvPr>
        </p:nvSpPr>
        <p:spPr>
          <a:xfrm>
            <a:off x="467544" y="1700808"/>
            <a:ext cx="8352928" cy="4896544"/>
          </a:xfrm>
        </p:spPr>
        <p:txBody>
          <a:bodyPr>
            <a:normAutofit lnSpcReduction="10000"/>
          </a:bodyPr>
          <a:lstStyle/>
          <a:p>
            <a:pPr marL="0" indent="0">
              <a:lnSpc>
                <a:spcPct val="80000"/>
              </a:lnSpc>
              <a:buNone/>
            </a:pPr>
            <a:r>
              <a:rPr lang="en-US" sz="3000" dirty="0" smtClean="0"/>
              <a:t>Asking </a:t>
            </a:r>
            <a:r>
              <a:rPr lang="en-US" sz="3000" dirty="0"/>
              <a:t>students to apply their own reasoning to someone else’s </a:t>
            </a:r>
            <a:r>
              <a:rPr lang="en-US" sz="3000" dirty="0" smtClean="0"/>
              <a:t>reasoning.</a:t>
            </a:r>
          </a:p>
          <a:p>
            <a:pPr marL="0" indent="0">
              <a:lnSpc>
                <a:spcPct val="80000"/>
              </a:lnSpc>
              <a:buNone/>
            </a:pPr>
            <a:endParaRPr lang="en-US" sz="3000" dirty="0"/>
          </a:p>
          <a:p>
            <a:pPr marL="0" indent="0">
              <a:lnSpc>
                <a:spcPct val="80000"/>
              </a:lnSpc>
              <a:buNone/>
            </a:pPr>
            <a:r>
              <a:rPr lang="en-US" sz="3000" dirty="0" smtClean="0"/>
              <a:t>This will:</a:t>
            </a:r>
          </a:p>
          <a:p>
            <a:pPr lvl="1">
              <a:lnSpc>
                <a:spcPct val="80000"/>
              </a:lnSpc>
            </a:pPr>
            <a:r>
              <a:rPr lang="en-US" sz="2600" dirty="0" smtClean="0"/>
              <a:t>Encourage students to engage with one another’s ideas</a:t>
            </a:r>
          </a:p>
          <a:p>
            <a:pPr lvl="1">
              <a:lnSpc>
                <a:spcPct val="80000"/>
              </a:lnSpc>
            </a:pPr>
            <a:r>
              <a:rPr lang="en-US" sz="2600" dirty="0" smtClean="0"/>
              <a:t>Direction attention to reasoning rather than answers</a:t>
            </a:r>
          </a:p>
          <a:p>
            <a:pPr lvl="1">
              <a:lnSpc>
                <a:spcPct val="80000"/>
              </a:lnSpc>
            </a:pPr>
            <a:r>
              <a:rPr lang="en-US" sz="2600" dirty="0" smtClean="0"/>
              <a:t>Make mathematical connections</a:t>
            </a:r>
          </a:p>
          <a:p>
            <a:pPr lvl="1">
              <a:lnSpc>
                <a:spcPct val="80000"/>
              </a:lnSpc>
            </a:pPr>
            <a:r>
              <a:rPr lang="en-US" sz="2600" dirty="0" smtClean="0"/>
              <a:t>Promote community argumentation and justification</a:t>
            </a:r>
          </a:p>
          <a:p>
            <a:pPr lvl="1">
              <a:lnSpc>
                <a:spcPct val="80000"/>
              </a:lnSpc>
            </a:pPr>
            <a:endParaRPr lang="en-US" sz="2600" dirty="0" smtClean="0"/>
          </a:p>
          <a:p>
            <a:pPr marL="457200" lvl="1" indent="0">
              <a:lnSpc>
                <a:spcPct val="80000"/>
              </a:lnSpc>
              <a:buNone/>
            </a:pPr>
            <a:r>
              <a:rPr lang="en-US" sz="2600" b="1" dirty="0" smtClean="0">
                <a:solidFill>
                  <a:srgbClr val="C00000"/>
                </a:solidFill>
              </a:rPr>
              <a:t>“</a:t>
            </a:r>
            <a:r>
              <a:rPr lang="en-US" sz="2600" b="1" dirty="0">
                <a:solidFill>
                  <a:srgbClr val="C00000"/>
                </a:solidFill>
              </a:rPr>
              <a:t>Do you </a:t>
            </a:r>
            <a:r>
              <a:rPr lang="en-US" sz="2600" b="1" dirty="0">
                <a:solidFill>
                  <a:schemeClr val="tx2"/>
                </a:solidFill>
              </a:rPr>
              <a:t>agree</a:t>
            </a:r>
            <a:r>
              <a:rPr lang="en-US" sz="2600" b="1" dirty="0">
                <a:solidFill>
                  <a:srgbClr val="C00000"/>
                </a:solidFill>
              </a:rPr>
              <a:t> or disagree and why</a:t>
            </a:r>
            <a:r>
              <a:rPr lang="en-US" sz="2600" b="1" dirty="0" smtClean="0">
                <a:solidFill>
                  <a:srgbClr val="C00000"/>
                </a:solidFill>
              </a:rPr>
              <a:t>?”</a:t>
            </a:r>
          </a:p>
          <a:p>
            <a:pPr marL="457200" lvl="1" indent="0">
              <a:lnSpc>
                <a:spcPct val="80000"/>
              </a:lnSpc>
              <a:buNone/>
            </a:pPr>
            <a:r>
              <a:rPr lang="en-US" sz="2600" b="1" dirty="0" smtClean="0">
                <a:solidFill>
                  <a:srgbClr val="C00000"/>
                </a:solidFill>
              </a:rPr>
              <a:t>“How is Joel’s thinking similar to or different than Michelle’s?</a:t>
            </a:r>
          </a:p>
          <a:p>
            <a:pPr>
              <a:lnSpc>
                <a:spcPct val="80000"/>
              </a:lnSpc>
              <a:buNone/>
            </a:pPr>
            <a:endParaRPr lang="en-US" dirty="0"/>
          </a:p>
          <a:p>
            <a:endParaRPr lang="en-AU" dirty="0"/>
          </a:p>
        </p:txBody>
      </p:sp>
    </p:spTree>
    <p:extLst>
      <p:ext uri="{BB962C8B-B14F-4D97-AF65-F5344CB8AC3E}">
        <p14:creationId xmlns:p14="http://schemas.microsoft.com/office/powerpoint/2010/main" val="3065484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a:t>
            </a:r>
            <a:r>
              <a:rPr lang="en-AU" dirty="0" smtClean="0"/>
              <a:t>ooks like/ Sounds like</a:t>
            </a:r>
            <a:endParaRPr lang="en-AU" dirty="0"/>
          </a:p>
        </p:txBody>
      </p:sp>
      <p:sp>
        <p:nvSpPr>
          <p:cNvPr id="3" name="Content Placeholder 2"/>
          <p:cNvSpPr>
            <a:spLocks noGrp="1"/>
          </p:cNvSpPr>
          <p:nvPr>
            <p:ph idx="1"/>
          </p:nvPr>
        </p:nvSpPr>
        <p:spPr/>
        <p:txBody>
          <a:bodyPr>
            <a:normAutofit/>
          </a:bodyPr>
          <a:lstStyle/>
          <a:p>
            <a:pPr marL="0" indent="0">
              <a:buNone/>
            </a:pPr>
            <a:r>
              <a:rPr lang="en-AU" sz="2800" b="1" dirty="0" smtClean="0"/>
              <a:t>Teacher: </a:t>
            </a:r>
            <a:r>
              <a:rPr lang="en-AU" sz="2800" dirty="0" smtClean="0"/>
              <a:t>“Anne, do you agree or disagree with what Philip said?”</a:t>
            </a:r>
          </a:p>
          <a:p>
            <a:pPr marL="0" indent="0">
              <a:buNone/>
            </a:pPr>
            <a:r>
              <a:rPr lang="en-AU" sz="2800" b="1" dirty="0" smtClean="0"/>
              <a:t>Anne:</a:t>
            </a:r>
            <a:r>
              <a:rPr lang="en-AU" sz="2800" dirty="0" smtClean="0"/>
              <a:t> “Well, I sort of ….like…I disagree.”</a:t>
            </a:r>
          </a:p>
          <a:p>
            <a:pPr marL="0" indent="0">
              <a:buNone/>
            </a:pPr>
            <a:r>
              <a:rPr lang="en-AU" sz="2800" b="1" dirty="0" smtClean="0"/>
              <a:t>Teacher: </a:t>
            </a:r>
            <a:r>
              <a:rPr lang="en-AU" sz="2800" dirty="0" smtClean="0"/>
              <a:t>“Can you tell us why you disagree with what he said?  What’s your reasoning?”</a:t>
            </a:r>
          </a:p>
          <a:p>
            <a:pPr marL="0" indent="0">
              <a:buNone/>
            </a:pPr>
            <a:r>
              <a:rPr lang="en-AU" sz="2800" b="1" dirty="0" smtClean="0"/>
              <a:t>Anne:</a:t>
            </a:r>
            <a:r>
              <a:rPr lang="en-AU" sz="2800" dirty="0" smtClean="0"/>
              <a:t> “Because I thought that we said yesterday that you could divide even numbers by two. And I think you can divide 24 by two.  And it’s 12.  So, isn’t that even?”</a:t>
            </a:r>
            <a:endParaRPr lang="en-AU" sz="2800" dirty="0"/>
          </a:p>
        </p:txBody>
      </p:sp>
    </p:spTree>
    <p:extLst>
      <p:ext uri="{BB962C8B-B14F-4D97-AF65-F5344CB8AC3E}">
        <p14:creationId xmlns:p14="http://schemas.microsoft.com/office/powerpoint/2010/main" val="387712152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95536" y="1544018"/>
            <a:ext cx="8280920" cy="4832092"/>
          </a:xfrm>
          <a:prstGeom prst="rect">
            <a:avLst/>
          </a:prstGeom>
          <a:noFill/>
          <a:ln w="9525">
            <a:noFill/>
            <a:miter lim="800000"/>
            <a:headEnd/>
            <a:tailEnd/>
          </a:ln>
        </p:spPr>
        <p:txBody>
          <a:bodyPr wrap="square">
            <a:prstTxWarp prst="textNoShape">
              <a:avLst/>
            </a:prstTxWarp>
            <a:spAutoFit/>
          </a:bodyPr>
          <a:lstStyle/>
          <a:p>
            <a:r>
              <a:rPr lang="en-US" sz="2800" dirty="0" smtClean="0">
                <a:solidFill>
                  <a:schemeClr val="tx1">
                    <a:lumMod val="50000"/>
                    <a:lumOff val="50000"/>
                  </a:schemeClr>
                </a:solidFill>
                <a:latin typeface="+mj-lt"/>
                <a:cs typeface="Optima"/>
              </a:rPr>
              <a:t>Question:</a:t>
            </a:r>
          </a:p>
          <a:p>
            <a:r>
              <a:rPr lang="en-US" sz="2800" dirty="0" smtClean="0">
                <a:solidFill>
                  <a:schemeClr val="tx1">
                    <a:lumMod val="50000"/>
                    <a:lumOff val="50000"/>
                  </a:schemeClr>
                </a:solidFill>
                <a:latin typeface="+mj-lt"/>
                <a:cs typeface="Optima"/>
              </a:rPr>
              <a:t>What if a student I call on can’t repeat or rephrase what another student has said?  Or what if they refuse to?</a:t>
            </a:r>
          </a:p>
          <a:p>
            <a:endParaRPr lang="en-US" sz="2800" dirty="0" smtClean="0">
              <a:solidFill>
                <a:schemeClr val="tx1">
                  <a:lumMod val="50000"/>
                  <a:lumOff val="50000"/>
                </a:schemeClr>
              </a:solidFill>
              <a:latin typeface="+mj-lt"/>
              <a:cs typeface="Optima"/>
            </a:endParaRPr>
          </a:p>
          <a:p>
            <a:r>
              <a:rPr lang="en-US" sz="2800" dirty="0" smtClean="0">
                <a:solidFill>
                  <a:schemeClr val="tx1">
                    <a:lumMod val="50000"/>
                    <a:lumOff val="50000"/>
                  </a:schemeClr>
                </a:solidFill>
                <a:latin typeface="+mj-lt"/>
                <a:cs typeface="Optima"/>
              </a:rPr>
              <a:t>Answer:</a:t>
            </a:r>
          </a:p>
          <a:p>
            <a:r>
              <a:rPr lang="en-US" sz="2800" dirty="0" smtClean="0">
                <a:solidFill>
                  <a:schemeClr val="tx1">
                    <a:lumMod val="50000"/>
                    <a:lumOff val="50000"/>
                  </a:schemeClr>
                </a:solidFill>
                <a:latin typeface="+mj-lt"/>
                <a:cs typeface="Optima"/>
              </a:rPr>
              <a:t>You </a:t>
            </a:r>
            <a:r>
              <a:rPr lang="en-US" sz="2800" dirty="0">
                <a:solidFill>
                  <a:schemeClr val="tx1">
                    <a:lumMod val="50000"/>
                    <a:lumOff val="50000"/>
                  </a:schemeClr>
                </a:solidFill>
                <a:latin typeface="+mj-lt"/>
                <a:cs typeface="Optima"/>
              </a:rPr>
              <a:t>can make it clear that it’s perfectly fine to not be able to repeat or rephrase, but if a student who is called on didn’t hear or didn’t understand or can’t repeat, they need to ask the original student to say it again. </a:t>
            </a:r>
          </a:p>
        </p:txBody>
      </p:sp>
      <p:sp>
        <p:nvSpPr>
          <p:cNvPr id="2" name="TextBox 1"/>
          <p:cNvSpPr txBox="1"/>
          <p:nvPr/>
        </p:nvSpPr>
        <p:spPr>
          <a:xfrm>
            <a:off x="838200" y="620688"/>
            <a:ext cx="7315200" cy="923330"/>
          </a:xfrm>
          <a:prstGeom prst="rect">
            <a:avLst/>
          </a:prstGeom>
          <a:noFill/>
        </p:spPr>
        <p:txBody>
          <a:bodyPr wrap="square" rtlCol="0">
            <a:spAutoFit/>
          </a:bodyPr>
          <a:lstStyle/>
          <a:p>
            <a:pPr algn="ctr"/>
            <a:r>
              <a:rPr lang="en-AU" sz="5400" dirty="0" smtClean="0">
                <a:solidFill>
                  <a:schemeClr val="tx2"/>
                </a:solidFill>
                <a:effectLst>
                  <a:outerShdw blurRad="38100" dist="38100" dir="2700000" algn="tl">
                    <a:srgbClr val="000000">
                      <a:alpha val="43137"/>
                    </a:srgbClr>
                  </a:outerShdw>
                </a:effectLst>
              </a:rPr>
              <a:t>Troubleshooting</a:t>
            </a:r>
            <a:endParaRPr lang="en-AU" sz="54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695355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510640" y="1582138"/>
            <a:ext cx="7920880" cy="4893647"/>
          </a:xfrm>
          <a:prstGeom prst="rect">
            <a:avLst/>
          </a:prstGeom>
          <a:noFill/>
          <a:ln w="9525">
            <a:noFill/>
            <a:miter lim="800000"/>
            <a:headEnd/>
            <a:tailEnd/>
          </a:ln>
        </p:spPr>
        <p:txBody>
          <a:bodyPr wrap="square">
            <a:prstTxWarp prst="textNoShape">
              <a:avLst/>
            </a:prstTxWarp>
            <a:spAutoFit/>
          </a:bodyPr>
          <a:lstStyle/>
          <a:p>
            <a:r>
              <a:rPr lang="en-US" sz="2400" dirty="0" smtClean="0">
                <a:solidFill>
                  <a:schemeClr val="tx1">
                    <a:lumMod val="50000"/>
                    <a:lumOff val="50000"/>
                  </a:schemeClr>
                </a:solidFill>
                <a:latin typeface="+mj-lt"/>
                <a:cs typeface="Optima"/>
              </a:rPr>
              <a:t>Question:  </a:t>
            </a:r>
          </a:p>
          <a:p>
            <a:r>
              <a:rPr lang="en-US" sz="2400" dirty="0" smtClean="0">
                <a:solidFill>
                  <a:schemeClr val="tx1">
                    <a:lumMod val="50000"/>
                    <a:lumOff val="50000"/>
                  </a:schemeClr>
                </a:solidFill>
                <a:latin typeface="+mj-lt"/>
                <a:cs typeface="Optima"/>
              </a:rPr>
              <a:t>What </a:t>
            </a:r>
            <a:r>
              <a:rPr lang="en-US" sz="2400" dirty="0">
                <a:solidFill>
                  <a:schemeClr val="tx1">
                    <a:lumMod val="50000"/>
                    <a:lumOff val="50000"/>
                  </a:schemeClr>
                </a:solidFill>
                <a:latin typeface="+mj-lt"/>
                <a:cs typeface="Optima"/>
              </a:rPr>
              <a:t>if a student repeats or rephrases what another student has said, but they get it wrong?  Should I correct that or ignore it or what?</a:t>
            </a:r>
          </a:p>
          <a:p>
            <a:endParaRPr lang="en-US" sz="2400" dirty="0">
              <a:solidFill>
                <a:schemeClr val="tx1">
                  <a:lumMod val="50000"/>
                  <a:lumOff val="50000"/>
                </a:schemeClr>
              </a:solidFill>
              <a:latin typeface="+mj-lt"/>
              <a:cs typeface="Optima"/>
            </a:endParaRPr>
          </a:p>
          <a:p>
            <a:r>
              <a:rPr lang="en-US" sz="2400" dirty="0" smtClean="0">
                <a:solidFill>
                  <a:schemeClr val="tx1">
                    <a:lumMod val="50000"/>
                    <a:lumOff val="50000"/>
                  </a:schemeClr>
                </a:solidFill>
                <a:latin typeface="+mj-lt"/>
                <a:cs typeface="Optima"/>
              </a:rPr>
              <a:t>Answer:</a:t>
            </a:r>
            <a:r>
              <a:rPr lang="en-US" sz="2400" dirty="0">
                <a:solidFill>
                  <a:schemeClr val="tx1">
                    <a:lumMod val="50000"/>
                    <a:lumOff val="50000"/>
                  </a:schemeClr>
                </a:solidFill>
                <a:latin typeface="+mj-lt"/>
                <a:cs typeface="Optima"/>
              </a:rPr>
              <a:t>	</a:t>
            </a:r>
            <a:endParaRPr lang="en-US" sz="2400" dirty="0" smtClean="0">
              <a:solidFill>
                <a:schemeClr val="tx1">
                  <a:lumMod val="50000"/>
                  <a:lumOff val="50000"/>
                </a:schemeClr>
              </a:solidFill>
              <a:latin typeface="+mj-lt"/>
              <a:cs typeface="Optima"/>
            </a:endParaRPr>
          </a:p>
          <a:p>
            <a:r>
              <a:rPr lang="en-US" sz="2400" dirty="0" smtClean="0">
                <a:solidFill>
                  <a:schemeClr val="tx1">
                    <a:lumMod val="50000"/>
                    <a:lumOff val="50000"/>
                  </a:schemeClr>
                </a:solidFill>
                <a:latin typeface="+mj-lt"/>
                <a:cs typeface="Optima"/>
              </a:rPr>
              <a:t>When </a:t>
            </a:r>
            <a:r>
              <a:rPr lang="en-US" sz="2400" dirty="0">
                <a:solidFill>
                  <a:schemeClr val="tx1">
                    <a:lumMod val="50000"/>
                    <a:lumOff val="50000"/>
                  </a:schemeClr>
                </a:solidFill>
                <a:latin typeface="+mj-lt"/>
                <a:cs typeface="Optima"/>
              </a:rPr>
              <a:t>you’re talking about complicated ideas, it’s easy to misunderstand what someone has intended.  You shouldn’t be afraid to check back with the original speaker and ask “Is that what you meant? Did we understand you correctly?”  Over time, this will help students become more resilient communicators</a:t>
            </a:r>
            <a:r>
              <a:rPr lang="en-US" sz="2400" dirty="0">
                <a:solidFill>
                  <a:schemeClr val="tx1">
                    <a:lumMod val="50000"/>
                    <a:lumOff val="50000"/>
                  </a:schemeClr>
                </a:solidFill>
                <a:latin typeface="+mj-lt"/>
              </a:rPr>
              <a:t>.</a:t>
            </a:r>
          </a:p>
        </p:txBody>
      </p:sp>
      <p:sp>
        <p:nvSpPr>
          <p:cNvPr id="3" name="TextBox 2"/>
          <p:cNvSpPr txBox="1"/>
          <p:nvPr/>
        </p:nvSpPr>
        <p:spPr>
          <a:xfrm>
            <a:off x="838200" y="620688"/>
            <a:ext cx="7315200" cy="923330"/>
          </a:xfrm>
          <a:prstGeom prst="rect">
            <a:avLst/>
          </a:prstGeom>
          <a:noFill/>
        </p:spPr>
        <p:txBody>
          <a:bodyPr wrap="square" rtlCol="0">
            <a:spAutoFit/>
          </a:bodyPr>
          <a:lstStyle/>
          <a:p>
            <a:pPr algn="ctr"/>
            <a:r>
              <a:rPr lang="en-AU" sz="5400" dirty="0" smtClean="0">
                <a:solidFill>
                  <a:schemeClr val="tx2"/>
                </a:solidFill>
                <a:effectLst>
                  <a:outerShdw blurRad="38100" dist="38100" dir="2700000" algn="tl">
                    <a:srgbClr val="000000">
                      <a:alpha val="43137"/>
                    </a:srgbClr>
                  </a:outerShdw>
                </a:effectLst>
              </a:rPr>
              <a:t>Troubleshooting</a:t>
            </a:r>
            <a:endParaRPr lang="en-AU" sz="54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777960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AU" dirty="0" smtClean="0"/>
              <a:t>As teachers, we have many different academic goals, and many things we want to achieve in our classrooms.</a:t>
            </a:r>
          </a:p>
          <a:p>
            <a:pPr marL="0" indent="0">
              <a:buNone/>
            </a:pPr>
            <a:endParaRPr lang="en-AU" dirty="0"/>
          </a:p>
          <a:p>
            <a:pPr marL="0" indent="0">
              <a:buNone/>
            </a:pPr>
            <a:r>
              <a:rPr lang="en-AU" dirty="0" smtClean="0"/>
              <a:t>We need as large, diverse and powerful a set of instructional tools as we can find.</a:t>
            </a:r>
            <a:endParaRPr lang="en-AU" dirty="0"/>
          </a:p>
        </p:txBody>
      </p:sp>
    </p:spTree>
    <p:extLst>
      <p:ext uri="{BB962C8B-B14F-4D97-AF65-F5344CB8AC3E}">
        <p14:creationId xmlns:p14="http://schemas.microsoft.com/office/powerpoint/2010/main" val="32324076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idx="1"/>
          </p:nvPr>
        </p:nvSpPr>
        <p:spPr>
          <a:xfrm>
            <a:off x="4788024" y="381000"/>
            <a:ext cx="3898776" cy="5632311"/>
          </a:xfrm>
        </p:spPr>
        <p:txBody>
          <a:bodyPr wrap="square">
            <a:spAutoFit/>
          </a:bodyPr>
          <a:lstStyle/>
          <a:p>
            <a:pPr marL="46038" indent="-6350" eaLnBrk="1" hangingPunct="1">
              <a:buFontTx/>
              <a:buNone/>
            </a:pPr>
            <a:r>
              <a:rPr lang="en-US" sz="3600" dirty="0"/>
              <a:t>Well, I agree with what Steve said, because he said that like, he said that um, if you changed the four, it wouldn't really </a:t>
            </a:r>
            <a:r>
              <a:rPr lang="en-US" sz="3600" u="sng" dirty="0"/>
              <a:t>be</a:t>
            </a:r>
            <a:r>
              <a:rPr lang="en-US" sz="3600" dirty="0"/>
              <a:t> seven fourths.</a:t>
            </a:r>
          </a:p>
        </p:txBody>
      </p:sp>
      <p:pic>
        <p:nvPicPr>
          <p:cNvPr id="237571" name="Picture 3" descr="Picture 8"/>
          <p:cNvPicPr>
            <a:picLocks noChangeAspect="1" noChangeArrowheads="1"/>
          </p:cNvPicPr>
          <p:nvPr/>
        </p:nvPicPr>
        <p:blipFill>
          <a:blip r:embed="rId3"/>
          <a:srcRect/>
          <a:stretch>
            <a:fillRect/>
          </a:stretch>
        </p:blipFill>
        <p:spPr bwMode="auto">
          <a:xfrm>
            <a:off x="228600" y="533401"/>
            <a:ext cx="4202967" cy="3399656"/>
          </a:xfrm>
          <a:prstGeom prst="rect">
            <a:avLst/>
          </a:prstGeom>
          <a:noFill/>
          <a:ln w="9525">
            <a:noFill/>
            <a:miter lim="800000"/>
            <a:headEnd/>
            <a:tailEnd/>
          </a:ln>
        </p:spPr>
      </p:pic>
      <p:sp>
        <p:nvSpPr>
          <p:cNvPr id="2" name="TextBox 1"/>
          <p:cNvSpPr txBox="1"/>
          <p:nvPr/>
        </p:nvSpPr>
        <p:spPr>
          <a:xfrm>
            <a:off x="228600" y="4221088"/>
            <a:ext cx="4202967" cy="461665"/>
          </a:xfrm>
          <a:prstGeom prst="rect">
            <a:avLst/>
          </a:prstGeom>
          <a:noFill/>
        </p:spPr>
        <p:txBody>
          <a:bodyPr wrap="square" rtlCol="0">
            <a:spAutoFit/>
          </a:bodyPr>
          <a:lstStyle/>
          <a:p>
            <a:pPr algn="ctr"/>
            <a:r>
              <a:rPr lang="en-AU" sz="2400" b="1" dirty="0" smtClean="0">
                <a:solidFill>
                  <a:schemeClr val="tx2"/>
                </a:solidFill>
                <a:latin typeface="+mj-lt"/>
              </a:rPr>
              <a:t>Agree or Disagree? Why?</a:t>
            </a:r>
            <a:endParaRPr lang="en-AU" sz="2400" b="1" dirty="0">
              <a:solidFill>
                <a:schemeClr val="tx2"/>
              </a:solidFill>
              <a:latin typeface="+mj-lt"/>
            </a:endParaRPr>
          </a:p>
        </p:txBody>
      </p:sp>
    </p:spTree>
    <p:extLst>
      <p:ext uri="{BB962C8B-B14F-4D97-AF65-F5344CB8AC3E}">
        <p14:creationId xmlns:p14="http://schemas.microsoft.com/office/powerpoint/2010/main" val="167385769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idx="1"/>
          </p:nvPr>
        </p:nvSpPr>
        <p:spPr>
          <a:xfrm>
            <a:off x="4800600" y="381000"/>
            <a:ext cx="3886200" cy="2973122"/>
          </a:xfrm>
        </p:spPr>
        <p:txBody>
          <a:bodyPr>
            <a:spAutoFit/>
          </a:bodyPr>
          <a:lstStyle/>
          <a:p>
            <a:pPr marL="46038" indent="-6350" eaLnBrk="1" hangingPunct="1">
              <a:buFontTx/>
              <a:buNone/>
            </a:pPr>
            <a:r>
              <a:rPr lang="en-US" sz="3600" dirty="0"/>
              <a:t>Well, I agree with him, like, um,</a:t>
            </a:r>
          </a:p>
          <a:p>
            <a:pPr marL="46038" indent="-6350" eaLnBrk="1" hangingPunct="1">
              <a:buFontTx/>
              <a:buNone/>
            </a:pPr>
            <a:r>
              <a:rPr lang="en-US" sz="3600" dirty="0"/>
              <a:t>but I disagree with Lon…</a:t>
            </a:r>
          </a:p>
        </p:txBody>
      </p:sp>
      <p:pic>
        <p:nvPicPr>
          <p:cNvPr id="239619" name="Picture 3" descr="Picture 9"/>
          <p:cNvPicPr>
            <a:picLocks noChangeAspect="1" noChangeArrowheads="1"/>
          </p:cNvPicPr>
          <p:nvPr/>
        </p:nvPicPr>
        <p:blipFill>
          <a:blip r:embed="rId3"/>
          <a:srcRect/>
          <a:stretch>
            <a:fillRect/>
          </a:stretch>
        </p:blipFill>
        <p:spPr bwMode="auto">
          <a:xfrm>
            <a:off x="609600" y="609600"/>
            <a:ext cx="3810000" cy="3303588"/>
          </a:xfrm>
          <a:prstGeom prst="rect">
            <a:avLst/>
          </a:prstGeom>
          <a:noFill/>
          <a:ln w="9525">
            <a:noFill/>
            <a:miter lim="800000"/>
            <a:headEnd/>
            <a:tailEnd/>
          </a:ln>
        </p:spPr>
      </p:pic>
    </p:spTree>
    <p:extLst>
      <p:ext uri="{BB962C8B-B14F-4D97-AF65-F5344CB8AC3E}">
        <p14:creationId xmlns:p14="http://schemas.microsoft.com/office/powerpoint/2010/main" val="47378710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idx="1"/>
          </p:nvPr>
        </p:nvSpPr>
        <p:spPr>
          <a:xfrm>
            <a:off x="4800600" y="381000"/>
            <a:ext cx="3886200" cy="3637919"/>
          </a:xfrm>
        </p:spPr>
        <p:txBody>
          <a:bodyPr>
            <a:spAutoFit/>
          </a:bodyPr>
          <a:lstStyle/>
          <a:p>
            <a:pPr marL="46038" indent="-6350" eaLnBrk="1" hangingPunct="1">
              <a:buFontTx/>
              <a:buNone/>
            </a:pPr>
            <a:r>
              <a:rPr lang="en-US" sz="3600" dirty="0"/>
              <a:t>because he said..</a:t>
            </a:r>
          </a:p>
          <a:p>
            <a:pPr marL="46038" indent="-6350" eaLnBrk="1" hangingPunct="1">
              <a:buFontTx/>
              <a:buNone/>
            </a:pPr>
            <a:endParaRPr lang="en-US" sz="3600" dirty="0"/>
          </a:p>
          <a:p>
            <a:pPr marL="46038" indent="-6350" eaLnBrk="1" hangingPunct="1">
              <a:buFontTx/>
              <a:buNone/>
            </a:pPr>
            <a:r>
              <a:rPr lang="en-US" sz="3600" dirty="0"/>
              <a:t>because, um, if it was just four parts?</a:t>
            </a:r>
          </a:p>
        </p:txBody>
      </p:sp>
      <p:pic>
        <p:nvPicPr>
          <p:cNvPr id="241667" name="Picture 3" descr="Picture 10"/>
          <p:cNvPicPr>
            <a:picLocks noChangeAspect="1" noChangeArrowheads="1"/>
          </p:cNvPicPr>
          <p:nvPr/>
        </p:nvPicPr>
        <p:blipFill>
          <a:blip r:embed="rId3"/>
          <a:srcRect/>
          <a:stretch>
            <a:fillRect/>
          </a:stretch>
        </p:blipFill>
        <p:spPr bwMode="auto">
          <a:xfrm>
            <a:off x="381000" y="762000"/>
            <a:ext cx="3962400" cy="3417888"/>
          </a:xfrm>
          <a:prstGeom prst="rect">
            <a:avLst/>
          </a:prstGeom>
          <a:noFill/>
          <a:ln w="9525">
            <a:noFill/>
            <a:miter lim="800000"/>
            <a:headEnd/>
            <a:tailEnd/>
          </a:ln>
        </p:spPr>
      </p:pic>
    </p:spTree>
    <p:extLst>
      <p:ext uri="{BB962C8B-B14F-4D97-AF65-F5344CB8AC3E}">
        <p14:creationId xmlns:p14="http://schemas.microsoft.com/office/powerpoint/2010/main" val="2893435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idx="1"/>
          </p:nvPr>
        </p:nvSpPr>
        <p:spPr>
          <a:xfrm>
            <a:off x="4800600" y="381000"/>
            <a:ext cx="3886200" cy="2419124"/>
          </a:xfrm>
        </p:spPr>
        <p:txBody>
          <a:bodyPr>
            <a:spAutoFit/>
          </a:bodyPr>
          <a:lstStyle/>
          <a:p>
            <a:pPr marL="46038" indent="-6350" eaLnBrk="1" hangingPunct="1">
              <a:buFontTx/>
              <a:buNone/>
            </a:pPr>
            <a:r>
              <a:rPr lang="en-US" sz="3600" dirty="0"/>
              <a:t>you could cut one really small, </a:t>
            </a:r>
          </a:p>
          <a:p>
            <a:pPr marL="46038" indent="-6350" eaLnBrk="1" hangingPunct="1">
              <a:buFontTx/>
              <a:buNone/>
            </a:pPr>
            <a:r>
              <a:rPr lang="en-US" sz="3600" dirty="0"/>
              <a:t>and one really big.</a:t>
            </a:r>
          </a:p>
        </p:txBody>
      </p:sp>
      <p:pic>
        <p:nvPicPr>
          <p:cNvPr id="243715" name="Picture 3" descr="Picture 11"/>
          <p:cNvPicPr>
            <a:picLocks noChangeAspect="1" noChangeArrowheads="1"/>
          </p:cNvPicPr>
          <p:nvPr/>
        </p:nvPicPr>
        <p:blipFill>
          <a:blip r:embed="rId3"/>
          <a:srcRect/>
          <a:stretch>
            <a:fillRect/>
          </a:stretch>
        </p:blipFill>
        <p:spPr bwMode="auto">
          <a:xfrm>
            <a:off x="457200" y="533400"/>
            <a:ext cx="3814763" cy="3797300"/>
          </a:xfrm>
          <a:prstGeom prst="rect">
            <a:avLst/>
          </a:prstGeom>
          <a:noFill/>
          <a:ln w="9525">
            <a:noFill/>
            <a:miter lim="800000"/>
            <a:headEnd/>
            <a:tailEnd/>
          </a:ln>
        </p:spPr>
      </p:pic>
    </p:spTree>
    <p:extLst>
      <p:ext uri="{BB962C8B-B14F-4D97-AF65-F5344CB8AC3E}">
        <p14:creationId xmlns:p14="http://schemas.microsoft.com/office/powerpoint/2010/main" val="278229117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 on / Say more </a:t>
            </a:r>
            <a:endParaRPr lang="en-AU" dirty="0"/>
          </a:p>
        </p:txBody>
      </p:sp>
      <p:sp>
        <p:nvSpPr>
          <p:cNvPr id="3" name="Content Placeholder 2"/>
          <p:cNvSpPr>
            <a:spLocks noGrp="1"/>
          </p:cNvSpPr>
          <p:nvPr>
            <p:ph idx="1"/>
          </p:nvPr>
        </p:nvSpPr>
        <p:spPr/>
        <p:txBody>
          <a:bodyPr>
            <a:normAutofit fontScale="92500" lnSpcReduction="20000"/>
          </a:bodyPr>
          <a:lstStyle/>
          <a:p>
            <a:pPr marL="0" indent="0">
              <a:lnSpc>
                <a:spcPct val="80000"/>
              </a:lnSpc>
              <a:buNone/>
            </a:pPr>
            <a:r>
              <a:rPr lang="en-US" sz="3000" dirty="0" smtClean="0"/>
              <a:t>Prompting </a:t>
            </a:r>
            <a:r>
              <a:rPr lang="en-US" sz="3000" dirty="0"/>
              <a:t>for further </a:t>
            </a:r>
            <a:r>
              <a:rPr lang="en-US" sz="3000" dirty="0" smtClean="0"/>
              <a:t>participation will:</a:t>
            </a:r>
          </a:p>
          <a:p>
            <a:pPr lvl="1">
              <a:lnSpc>
                <a:spcPct val="80000"/>
              </a:lnSpc>
            </a:pPr>
            <a:r>
              <a:rPr lang="en-US" sz="2600" dirty="0" smtClean="0"/>
              <a:t>Increase opportunities for participation from a variety of students</a:t>
            </a:r>
          </a:p>
          <a:p>
            <a:pPr lvl="1">
              <a:lnSpc>
                <a:spcPct val="80000"/>
              </a:lnSpc>
            </a:pPr>
            <a:r>
              <a:rPr lang="en-US" sz="2600" dirty="0" smtClean="0"/>
              <a:t>Get multiple solutions/ ideas on the table</a:t>
            </a:r>
          </a:p>
          <a:p>
            <a:pPr lvl="1">
              <a:lnSpc>
                <a:spcPct val="80000"/>
              </a:lnSpc>
            </a:pPr>
            <a:r>
              <a:rPr lang="en-US" sz="2600" dirty="0" smtClean="0"/>
              <a:t>Push to deeper levels of mathematical thinking</a:t>
            </a:r>
          </a:p>
          <a:p>
            <a:pPr lvl="1">
              <a:lnSpc>
                <a:spcPct val="80000"/>
              </a:lnSpc>
            </a:pPr>
            <a:endParaRPr lang="en-US" sz="2600" dirty="0"/>
          </a:p>
          <a:p>
            <a:pPr lvl="1">
              <a:lnSpc>
                <a:spcPct val="80000"/>
              </a:lnSpc>
            </a:pPr>
            <a:endParaRPr lang="en-US" sz="2600" dirty="0"/>
          </a:p>
          <a:p>
            <a:pPr>
              <a:lnSpc>
                <a:spcPct val="80000"/>
              </a:lnSpc>
              <a:buNone/>
            </a:pPr>
            <a:r>
              <a:rPr lang="en-US" sz="3000" b="1" dirty="0" smtClean="0">
                <a:solidFill>
                  <a:schemeClr val="tx2"/>
                </a:solidFill>
              </a:rPr>
              <a:t>	”</a:t>
            </a:r>
            <a:r>
              <a:rPr lang="en-US" sz="3000" b="1" dirty="0">
                <a:solidFill>
                  <a:schemeClr val="tx2"/>
                </a:solidFill>
              </a:rPr>
              <a:t>Would someone like to add </a:t>
            </a:r>
            <a:r>
              <a:rPr lang="en-US" sz="3000" b="1" dirty="0" smtClean="0">
                <a:solidFill>
                  <a:schemeClr val="tx2"/>
                </a:solidFill>
              </a:rPr>
              <a:t>on or share another method?”</a:t>
            </a:r>
          </a:p>
          <a:p>
            <a:pPr>
              <a:lnSpc>
                <a:spcPct val="80000"/>
              </a:lnSpc>
              <a:buNone/>
            </a:pPr>
            <a:endParaRPr lang="en-US" sz="3000" b="1" dirty="0">
              <a:solidFill>
                <a:schemeClr val="tx2"/>
              </a:solidFill>
            </a:endParaRPr>
          </a:p>
          <a:p>
            <a:pPr>
              <a:lnSpc>
                <a:spcPct val="80000"/>
              </a:lnSpc>
              <a:buNone/>
            </a:pPr>
            <a:r>
              <a:rPr lang="en-US" sz="3000" b="1" dirty="0" smtClean="0">
                <a:solidFill>
                  <a:schemeClr val="tx2"/>
                </a:solidFill>
              </a:rPr>
              <a:t>	“Who can add an idea to this discussion?”</a:t>
            </a:r>
          </a:p>
          <a:p>
            <a:pPr>
              <a:lnSpc>
                <a:spcPct val="80000"/>
              </a:lnSpc>
              <a:buNone/>
            </a:pPr>
            <a:endParaRPr lang="en-US" sz="3000" b="1" dirty="0" smtClean="0">
              <a:solidFill>
                <a:schemeClr val="tx2"/>
              </a:solidFill>
            </a:endParaRPr>
          </a:p>
          <a:p>
            <a:pPr>
              <a:lnSpc>
                <a:spcPct val="80000"/>
              </a:lnSpc>
              <a:buNone/>
            </a:pPr>
            <a:r>
              <a:rPr lang="en-US" sz="3000" b="1" dirty="0" smtClean="0">
                <a:solidFill>
                  <a:schemeClr val="tx2"/>
                </a:solidFill>
              </a:rPr>
              <a:t>	“Who can say more? </a:t>
            </a:r>
          </a:p>
          <a:p>
            <a:pPr>
              <a:lnSpc>
                <a:spcPct val="80000"/>
              </a:lnSpc>
              <a:buNone/>
            </a:pPr>
            <a:r>
              <a:rPr lang="en-US" sz="3000" b="1" dirty="0">
                <a:solidFill>
                  <a:schemeClr val="tx2"/>
                </a:solidFill>
              </a:rPr>
              <a:t>	</a:t>
            </a:r>
            <a:r>
              <a:rPr lang="en-US" sz="3000" b="1" dirty="0" smtClean="0">
                <a:solidFill>
                  <a:schemeClr val="tx2"/>
                </a:solidFill>
              </a:rPr>
              <a:t>Can you give us an example?”</a:t>
            </a:r>
            <a:endParaRPr lang="en-US" sz="3000" b="1" dirty="0">
              <a:solidFill>
                <a:schemeClr val="tx2"/>
              </a:solidFill>
            </a:endParaRPr>
          </a:p>
          <a:p>
            <a:endParaRPr lang="en-AU" dirty="0"/>
          </a:p>
        </p:txBody>
      </p:sp>
    </p:spTree>
    <p:extLst>
      <p:ext uri="{BB962C8B-B14F-4D97-AF65-F5344CB8AC3E}">
        <p14:creationId xmlns:p14="http://schemas.microsoft.com/office/powerpoint/2010/main" val="2647620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953616" y="187672"/>
            <a:ext cx="7010400" cy="923330"/>
          </a:xfrm>
        </p:spPr>
        <p:txBody>
          <a:bodyPr>
            <a:spAutoFit/>
          </a:bodyPr>
          <a:lstStyle/>
          <a:p>
            <a:pPr eaLnBrk="1" hangingPunct="1"/>
            <a:r>
              <a:rPr lang="en-US" sz="5400" dirty="0"/>
              <a:t>Can you say more?</a:t>
            </a:r>
            <a:endParaRPr lang="en-US" sz="7200" dirty="0"/>
          </a:p>
        </p:txBody>
      </p:sp>
      <p:sp>
        <p:nvSpPr>
          <p:cNvPr id="4" name="Rectangle 3"/>
          <p:cNvSpPr>
            <a:spLocks noChangeArrowheads="1"/>
          </p:cNvSpPr>
          <p:nvPr/>
        </p:nvSpPr>
        <p:spPr bwMode="auto">
          <a:xfrm>
            <a:off x="457200" y="1124744"/>
            <a:ext cx="8003232" cy="5529719"/>
          </a:xfrm>
          <a:prstGeom prst="rect">
            <a:avLst/>
          </a:prstGeom>
          <a:noFill/>
          <a:ln w="9525">
            <a:noFill/>
            <a:miter lim="800000"/>
            <a:headEnd/>
            <a:tailEnd/>
          </a:ln>
        </p:spPr>
        <p:txBody>
          <a:bodyPr wrap="square" anchor="ctr">
            <a:prstTxWarp prst="textNoShape">
              <a:avLst/>
            </a:prstTxWarp>
            <a:spAutoFit/>
          </a:bodyPr>
          <a:lstStyle/>
          <a:p>
            <a:pPr marL="450850" indent="-450850" defTabSz="914400" fontAlgn="base">
              <a:spcBef>
                <a:spcPct val="0"/>
              </a:spcBef>
              <a:spcAft>
                <a:spcPts val="800"/>
              </a:spcAft>
            </a:pPr>
            <a:r>
              <a:rPr lang="en-US" sz="3200" dirty="0">
                <a:solidFill>
                  <a:srgbClr val="000000"/>
                </a:solidFill>
                <a:latin typeface="+mj-lt"/>
              </a:rPr>
              <a:t>T</a:t>
            </a:r>
            <a:r>
              <a:rPr lang="en-US" sz="3200" dirty="0">
                <a:solidFill>
                  <a:schemeClr val="tx1">
                    <a:lumMod val="50000"/>
                    <a:lumOff val="50000"/>
                  </a:schemeClr>
                </a:solidFill>
                <a:latin typeface="+mj-lt"/>
              </a:rPr>
              <a:t>:  So how did you solve that addition problem?</a:t>
            </a:r>
          </a:p>
          <a:p>
            <a:pPr marL="450850" indent="-450850" defTabSz="914400" fontAlgn="base">
              <a:spcBef>
                <a:spcPct val="0"/>
              </a:spcBef>
              <a:spcAft>
                <a:spcPts val="800"/>
              </a:spcAft>
            </a:pPr>
            <a:r>
              <a:rPr lang="en-US" sz="3200" dirty="0">
                <a:solidFill>
                  <a:schemeClr val="tx1">
                    <a:lumMod val="50000"/>
                    <a:lumOff val="50000"/>
                  </a:schemeClr>
                </a:solidFill>
                <a:latin typeface="+mj-lt"/>
              </a:rPr>
              <a:t>S:  Add.</a:t>
            </a:r>
          </a:p>
          <a:p>
            <a:pPr marL="450850" indent="-450850" defTabSz="914400" fontAlgn="base">
              <a:spcBef>
                <a:spcPct val="0"/>
              </a:spcBef>
              <a:spcAft>
                <a:spcPts val="800"/>
              </a:spcAft>
            </a:pPr>
            <a:r>
              <a:rPr lang="en-US" sz="3200" dirty="0">
                <a:solidFill>
                  <a:schemeClr val="tx1">
                    <a:lumMod val="50000"/>
                    <a:lumOff val="50000"/>
                  </a:schemeClr>
                </a:solidFill>
                <a:latin typeface="+mj-lt"/>
              </a:rPr>
              <a:t>T:  OK, </a:t>
            </a:r>
            <a:r>
              <a:rPr lang="en-US" sz="3200" b="1" dirty="0">
                <a:solidFill>
                  <a:schemeClr val="tx2"/>
                </a:solidFill>
                <a:latin typeface="+mj-lt"/>
              </a:rPr>
              <a:t>can you say more?  </a:t>
            </a:r>
            <a:r>
              <a:rPr lang="en-US" sz="3200" dirty="0">
                <a:solidFill>
                  <a:schemeClr val="tx1">
                    <a:lumMod val="50000"/>
                    <a:lumOff val="50000"/>
                  </a:schemeClr>
                </a:solidFill>
                <a:latin typeface="+mj-lt"/>
              </a:rPr>
              <a:t>Can you tell us more about how you did that?</a:t>
            </a:r>
            <a:endParaRPr lang="en-US" sz="3200" b="1" dirty="0">
              <a:solidFill>
                <a:schemeClr val="tx1">
                  <a:lumMod val="50000"/>
                  <a:lumOff val="50000"/>
                </a:schemeClr>
              </a:solidFill>
              <a:latin typeface="+mj-lt"/>
            </a:endParaRPr>
          </a:p>
          <a:p>
            <a:pPr marL="450850" indent="-450850" defTabSz="914400" fontAlgn="base">
              <a:spcBef>
                <a:spcPct val="0"/>
              </a:spcBef>
              <a:spcAft>
                <a:spcPts val="800"/>
              </a:spcAft>
            </a:pPr>
            <a:r>
              <a:rPr lang="en-US" sz="3200" dirty="0">
                <a:solidFill>
                  <a:schemeClr val="tx1">
                    <a:lumMod val="50000"/>
                    <a:lumOff val="50000"/>
                  </a:schemeClr>
                </a:solidFill>
                <a:latin typeface="+mj-lt"/>
              </a:rPr>
              <a:t>S:  Umm, I knew it was eight, and then I added on nine, ten, eleven.</a:t>
            </a:r>
          </a:p>
          <a:p>
            <a:pPr marL="450850" indent="-450850" defTabSz="914400" fontAlgn="base">
              <a:spcBef>
                <a:spcPct val="0"/>
              </a:spcBef>
              <a:spcAft>
                <a:spcPts val="800"/>
              </a:spcAft>
            </a:pPr>
            <a:r>
              <a:rPr lang="en-US" sz="3200" dirty="0">
                <a:solidFill>
                  <a:schemeClr val="tx1">
                    <a:lumMod val="50000"/>
                    <a:lumOff val="50000"/>
                  </a:schemeClr>
                </a:solidFill>
                <a:latin typeface="+mj-lt"/>
              </a:rPr>
              <a:t>T:  So you used </a:t>
            </a:r>
            <a:r>
              <a:rPr lang="en-US" sz="3200" i="1" dirty="0">
                <a:solidFill>
                  <a:schemeClr val="tx1">
                    <a:lumMod val="50000"/>
                    <a:lumOff val="50000"/>
                  </a:schemeClr>
                </a:solidFill>
                <a:latin typeface="+mj-lt"/>
              </a:rPr>
              <a:t>counting on</a:t>
            </a:r>
            <a:r>
              <a:rPr lang="en-US" sz="3200" dirty="0">
                <a:solidFill>
                  <a:schemeClr val="tx1">
                    <a:lumMod val="50000"/>
                    <a:lumOff val="50000"/>
                  </a:schemeClr>
                </a:solidFill>
                <a:latin typeface="+mj-lt"/>
              </a:rPr>
              <a:t>!  Is that right?</a:t>
            </a:r>
          </a:p>
          <a:p>
            <a:pPr marL="450850" indent="-450850" defTabSz="914400" fontAlgn="base">
              <a:spcBef>
                <a:spcPct val="0"/>
              </a:spcBef>
              <a:spcAft>
                <a:spcPts val="800"/>
              </a:spcAft>
            </a:pPr>
            <a:r>
              <a:rPr lang="en-US" sz="3200" dirty="0">
                <a:solidFill>
                  <a:schemeClr val="tx1">
                    <a:lumMod val="50000"/>
                    <a:lumOff val="50000"/>
                  </a:schemeClr>
                </a:solidFill>
                <a:latin typeface="+mj-lt"/>
              </a:rPr>
              <a:t>S:  Yes.</a:t>
            </a:r>
          </a:p>
        </p:txBody>
      </p:sp>
    </p:spTree>
    <p:extLst>
      <p:ext uri="{BB962C8B-B14F-4D97-AF65-F5344CB8AC3E}">
        <p14:creationId xmlns:p14="http://schemas.microsoft.com/office/powerpoint/2010/main" val="392107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0" y="292586"/>
            <a:ext cx="9144000" cy="923330"/>
          </a:xfrm>
        </p:spPr>
        <p:txBody>
          <a:bodyPr wrap="square">
            <a:spAutoFit/>
          </a:bodyPr>
          <a:lstStyle/>
          <a:p>
            <a:pPr eaLnBrk="1" hangingPunct="1"/>
            <a:r>
              <a:rPr lang="en-US" sz="5400" dirty="0"/>
              <a:t>Can you give an example?</a:t>
            </a:r>
            <a:endParaRPr lang="en-US" sz="7200" dirty="0"/>
          </a:p>
        </p:txBody>
      </p:sp>
      <p:sp>
        <p:nvSpPr>
          <p:cNvPr id="4" name="Rectangle 3"/>
          <p:cNvSpPr>
            <a:spLocks noChangeArrowheads="1"/>
          </p:cNvSpPr>
          <p:nvPr/>
        </p:nvSpPr>
        <p:spPr bwMode="auto">
          <a:xfrm>
            <a:off x="289629" y="1442973"/>
            <a:ext cx="8496944" cy="4934684"/>
          </a:xfrm>
          <a:prstGeom prst="rect">
            <a:avLst/>
          </a:prstGeom>
          <a:noFill/>
          <a:ln w="9525">
            <a:noFill/>
            <a:miter lim="800000"/>
            <a:headEnd/>
            <a:tailEnd/>
          </a:ln>
        </p:spPr>
        <p:txBody>
          <a:bodyPr wrap="square" anchor="ctr">
            <a:prstTxWarp prst="textNoShape">
              <a:avLst/>
            </a:prstTxWarp>
            <a:spAutoFit/>
          </a:bodyPr>
          <a:lstStyle/>
          <a:p>
            <a:pPr marL="450850" indent="-450850" defTabSz="914400" fontAlgn="base">
              <a:spcBef>
                <a:spcPct val="0"/>
              </a:spcBef>
              <a:spcAft>
                <a:spcPts val="800"/>
              </a:spcAft>
            </a:pPr>
            <a:r>
              <a:rPr lang="en-US" sz="3200" dirty="0">
                <a:solidFill>
                  <a:schemeClr val="tx1">
                    <a:lumMod val="50000"/>
                    <a:lumOff val="50000"/>
                  </a:schemeClr>
                </a:solidFill>
                <a:latin typeface="Optima" charset="0"/>
              </a:rPr>
              <a:t>T</a:t>
            </a:r>
            <a:r>
              <a:rPr lang="en-US" sz="3200" dirty="0">
                <a:solidFill>
                  <a:schemeClr val="tx1">
                    <a:lumMod val="50000"/>
                    <a:lumOff val="50000"/>
                  </a:schemeClr>
                </a:solidFill>
                <a:latin typeface="+mj-lt"/>
              </a:rPr>
              <a:t>:  What did your partner do while you put the puzzle together?</a:t>
            </a:r>
          </a:p>
          <a:p>
            <a:pPr marL="450850" indent="-450850" defTabSz="914400" fontAlgn="base">
              <a:spcBef>
                <a:spcPct val="0"/>
              </a:spcBef>
              <a:spcAft>
                <a:spcPts val="800"/>
              </a:spcAft>
            </a:pPr>
            <a:r>
              <a:rPr lang="en-US" sz="3200" dirty="0">
                <a:solidFill>
                  <a:schemeClr val="tx1">
                    <a:lumMod val="50000"/>
                    <a:lumOff val="50000"/>
                  </a:schemeClr>
                </a:solidFill>
                <a:latin typeface="+mj-lt"/>
              </a:rPr>
              <a:t>S:  Wrote stuff.</a:t>
            </a:r>
          </a:p>
          <a:p>
            <a:pPr marL="450850" indent="-450850" defTabSz="914400" fontAlgn="base">
              <a:spcBef>
                <a:spcPct val="0"/>
              </a:spcBef>
              <a:spcAft>
                <a:spcPts val="800"/>
              </a:spcAft>
            </a:pPr>
            <a:r>
              <a:rPr lang="en-US" sz="3200" dirty="0">
                <a:solidFill>
                  <a:schemeClr val="tx1">
                    <a:lumMod val="50000"/>
                    <a:lumOff val="50000"/>
                  </a:schemeClr>
                </a:solidFill>
                <a:latin typeface="+mj-lt"/>
              </a:rPr>
              <a:t>T:  OK, can you say more?  </a:t>
            </a:r>
            <a:r>
              <a:rPr lang="en-US" sz="3200" b="1" dirty="0">
                <a:solidFill>
                  <a:srgbClr val="C00000"/>
                </a:solidFill>
                <a:latin typeface="+mj-lt"/>
              </a:rPr>
              <a:t>Can you give us an example?</a:t>
            </a:r>
          </a:p>
          <a:p>
            <a:pPr marL="450850" indent="-450850" defTabSz="914400" fontAlgn="base">
              <a:spcBef>
                <a:spcPct val="0"/>
              </a:spcBef>
              <a:spcAft>
                <a:spcPts val="800"/>
              </a:spcAft>
            </a:pPr>
            <a:r>
              <a:rPr lang="en-US" sz="3200" dirty="0">
                <a:solidFill>
                  <a:schemeClr val="tx1">
                    <a:lumMod val="50000"/>
                    <a:lumOff val="50000"/>
                  </a:schemeClr>
                </a:solidFill>
                <a:latin typeface="+mj-lt"/>
              </a:rPr>
              <a:t>S:  She wrote down what I did, ... like step by step.</a:t>
            </a:r>
          </a:p>
          <a:p>
            <a:pPr marL="450850" indent="-450850" defTabSz="914400" fontAlgn="base">
              <a:spcBef>
                <a:spcPct val="0"/>
              </a:spcBef>
              <a:spcAft>
                <a:spcPts val="800"/>
              </a:spcAft>
            </a:pPr>
            <a:r>
              <a:rPr lang="en-US" sz="3200" dirty="0">
                <a:solidFill>
                  <a:schemeClr val="tx1">
                    <a:lumMod val="50000"/>
                    <a:lumOff val="50000"/>
                  </a:schemeClr>
                </a:solidFill>
                <a:latin typeface="+mj-lt"/>
              </a:rPr>
              <a:t>T:  OK, </a:t>
            </a:r>
            <a:r>
              <a:rPr lang="en-US" sz="3200" dirty="0" smtClean="0">
                <a:solidFill>
                  <a:schemeClr val="tx1">
                    <a:lumMod val="50000"/>
                    <a:lumOff val="50000"/>
                  </a:schemeClr>
                </a:solidFill>
                <a:latin typeface="+mj-lt"/>
              </a:rPr>
              <a:t>Ann, </a:t>
            </a:r>
            <a:r>
              <a:rPr lang="en-US" sz="3200" dirty="0">
                <a:solidFill>
                  <a:schemeClr val="tx1">
                    <a:lumMod val="50000"/>
                    <a:lumOff val="50000"/>
                  </a:schemeClr>
                </a:solidFill>
                <a:latin typeface="+mj-lt"/>
              </a:rPr>
              <a:t>can you share some of your notes that your partner just mentioned?</a:t>
            </a:r>
            <a:endParaRPr lang="en-US" sz="3600" dirty="0">
              <a:solidFill>
                <a:schemeClr val="tx1">
                  <a:lumMod val="50000"/>
                  <a:lumOff val="50000"/>
                </a:schemeClr>
              </a:solidFill>
              <a:latin typeface="+mj-lt"/>
            </a:endParaRPr>
          </a:p>
        </p:txBody>
      </p:sp>
    </p:spTree>
    <p:extLst>
      <p:ext uri="{BB962C8B-B14F-4D97-AF65-F5344CB8AC3E}">
        <p14:creationId xmlns:p14="http://schemas.microsoft.com/office/powerpoint/2010/main" val="88432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hlinkClick r:id="rId3" action="ppaction://hlinkfile"/>
              </a:rPr>
              <a:t>Looks like/ Sounds  like</a:t>
            </a:r>
            <a:endParaRPr lang="en-AU" dirty="0"/>
          </a:p>
        </p:txBody>
      </p:sp>
      <p:sp>
        <p:nvSpPr>
          <p:cNvPr id="3" name="Content Placeholder 2"/>
          <p:cNvSpPr>
            <a:spLocks noGrp="1"/>
          </p:cNvSpPr>
          <p:nvPr>
            <p:ph idx="1"/>
          </p:nvPr>
        </p:nvSpPr>
        <p:spPr/>
        <p:txBody>
          <a:bodyPr>
            <a:noAutofit/>
          </a:bodyPr>
          <a:lstStyle/>
          <a:p>
            <a:pPr marL="0" indent="0">
              <a:buNone/>
            </a:pPr>
            <a:r>
              <a:rPr lang="en-AU" sz="2800" dirty="0" smtClean="0"/>
              <a:t>Teacher: “So we have two different ideas here about the number 24. Philip, are you saying that 24 is odd because you can divide it by three?”</a:t>
            </a:r>
          </a:p>
          <a:p>
            <a:pPr marL="0" indent="0">
              <a:buNone/>
            </a:pPr>
            <a:r>
              <a:rPr lang="en-AU" sz="2800" dirty="0" smtClean="0"/>
              <a:t>Philip: “Uh-huh”</a:t>
            </a:r>
          </a:p>
          <a:p>
            <a:pPr marL="0" indent="0">
              <a:buNone/>
            </a:pPr>
            <a:r>
              <a:rPr lang="en-AU" sz="2800" dirty="0" smtClean="0"/>
              <a:t>Teacher: “And Anne, you are saying that it’s even because you can divide it by 2?  Is that correct?”</a:t>
            </a:r>
          </a:p>
          <a:p>
            <a:pPr marL="0" indent="0">
              <a:buNone/>
            </a:pPr>
            <a:r>
              <a:rPr lang="en-AU" sz="2800" dirty="0" smtClean="0"/>
              <a:t>Anne: “Yes”</a:t>
            </a:r>
          </a:p>
          <a:p>
            <a:pPr marL="0" indent="0">
              <a:buNone/>
            </a:pPr>
            <a:r>
              <a:rPr lang="en-AU" sz="2800" dirty="0" smtClean="0"/>
              <a:t>Teacher: “Ok, so what about other people?  Who would like to add to the discussion?”</a:t>
            </a:r>
            <a:endParaRPr lang="en-AU" sz="2800" dirty="0"/>
          </a:p>
        </p:txBody>
      </p:sp>
    </p:spTree>
    <p:extLst>
      <p:ext uri="{BB962C8B-B14F-4D97-AF65-F5344CB8AC3E}">
        <p14:creationId xmlns:p14="http://schemas.microsoft.com/office/powerpoint/2010/main" val="41866936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Looks like/ Sounds like</a:t>
            </a:r>
            <a:endParaRPr lang="en-AU" dirty="0"/>
          </a:p>
        </p:txBody>
      </p:sp>
      <p:sp>
        <p:nvSpPr>
          <p:cNvPr id="3" name="Content Placeholder 2"/>
          <p:cNvSpPr>
            <a:spLocks noGrp="1"/>
          </p:cNvSpPr>
          <p:nvPr>
            <p:ph idx="1"/>
          </p:nvPr>
        </p:nvSpPr>
        <p:spPr>
          <a:xfrm>
            <a:off x="395536" y="2060848"/>
            <a:ext cx="8291264" cy="4065315"/>
          </a:xfrm>
        </p:spPr>
        <p:txBody>
          <a:bodyPr>
            <a:normAutofit lnSpcReduction="10000"/>
          </a:bodyPr>
          <a:lstStyle/>
          <a:p>
            <a:pPr marL="0" indent="0">
              <a:buNone/>
            </a:pPr>
            <a:r>
              <a:rPr lang="en-AU" sz="3200" dirty="0" smtClean="0"/>
              <a:t>Edward: </a:t>
            </a:r>
          </a:p>
          <a:p>
            <a:pPr marL="0" indent="0">
              <a:buNone/>
            </a:pPr>
            <a:r>
              <a:rPr lang="en-AU" sz="3200" dirty="0" smtClean="0"/>
              <a:t>“Yes, I agree with Anne’s idea, because the only way we learned to find out if something is even is to divide by two.  </a:t>
            </a:r>
          </a:p>
          <a:p>
            <a:pPr marL="0" indent="0">
              <a:buNone/>
            </a:pPr>
            <a:r>
              <a:rPr lang="en-AU" sz="3200" dirty="0" smtClean="0"/>
              <a:t>And if we divide 24 by three , we can also divide it by 4.  </a:t>
            </a:r>
          </a:p>
          <a:p>
            <a:pPr marL="0" indent="0">
              <a:buNone/>
            </a:pPr>
            <a:r>
              <a:rPr lang="en-AU" sz="3200" dirty="0" smtClean="0"/>
              <a:t>And we can divide it by 6 too.  </a:t>
            </a:r>
          </a:p>
          <a:p>
            <a:pPr marL="0" indent="0">
              <a:buNone/>
            </a:pPr>
            <a:r>
              <a:rPr lang="en-AU" sz="3200" dirty="0" smtClean="0"/>
              <a:t>So I think we should stick with two only.”</a:t>
            </a:r>
            <a:endParaRPr lang="en-AU" sz="3200" dirty="0"/>
          </a:p>
        </p:txBody>
      </p:sp>
    </p:spTree>
    <p:extLst>
      <p:ext uri="{BB962C8B-B14F-4D97-AF65-F5344CB8AC3E}">
        <p14:creationId xmlns:p14="http://schemas.microsoft.com/office/powerpoint/2010/main" val="335204685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Wait Time</a:t>
            </a:r>
            <a:endParaRPr lang="en-AU" dirty="0"/>
          </a:p>
        </p:txBody>
      </p:sp>
      <p:sp>
        <p:nvSpPr>
          <p:cNvPr id="3" name="Content Placeholder 2"/>
          <p:cNvSpPr>
            <a:spLocks noGrp="1"/>
          </p:cNvSpPr>
          <p:nvPr>
            <p:ph idx="1"/>
          </p:nvPr>
        </p:nvSpPr>
        <p:spPr>
          <a:xfrm>
            <a:off x="251520" y="1772816"/>
            <a:ext cx="8373616" cy="4597971"/>
          </a:xfrm>
        </p:spPr>
        <p:txBody>
          <a:bodyPr/>
          <a:lstStyle/>
          <a:p>
            <a:pPr marL="0" indent="0">
              <a:lnSpc>
                <a:spcPct val="80000"/>
              </a:lnSpc>
              <a:buNone/>
            </a:pPr>
            <a:r>
              <a:rPr lang="en-US" sz="3000" dirty="0" smtClean="0"/>
              <a:t>Use </a:t>
            </a:r>
            <a:r>
              <a:rPr lang="en-US" sz="3000" dirty="0"/>
              <a:t>wait time to encourage </a:t>
            </a:r>
            <a:r>
              <a:rPr lang="en-US" sz="3000" dirty="0" smtClean="0"/>
              <a:t>deeper</a:t>
            </a:r>
          </a:p>
          <a:p>
            <a:pPr marL="0" indent="0">
              <a:lnSpc>
                <a:spcPct val="80000"/>
              </a:lnSpc>
              <a:buNone/>
            </a:pPr>
            <a:r>
              <a:rPr lang="en-US" sz="3000" dirty="0" smtClean="0"/>
              <a:t>thinking</a:t>
            </a:r>
          </a:p>
          <a:p>
            <a:pPr marL="0" indent="0">
              <a:lnSpc>
                <a:spcPct val="80000"/>
              </a:lnSpc>
              <a:buNone/>
            </a:pPr>
            <a:endParaRPr lang="en-US" sz="3000" dirty="0"/>
          </a:p>
          <a:p>
            <a:pPr>
              <a:lnSpc>
                <a:spcPct val="80000"/>
              </a:lnSpc>
              <a:buNone/>
            </a:pPr>
            <a:endParaRPr lang="en-US" sz="3000" dirty="0"/>
          </a:p>
          <a:p>
            <a:pPr>
              <a:lnSpc>
                <a:spcPct val="80000"/>
              </a:lnSpc>
              <a:buNone/>
            </a:pPr>
            <a:r>
              <a:rPr lang="en-US" sz="3000" dirty="0" smtClean="0"/>
              <a:t>	”</a:t>
            </a:r>
            <a:r>
              <a:rPr lang="en-US" sz="3000" dirty="0"/>
              <a:t>I will give everyone time to think </a:t>
            </a:r>
            <a:r>
              <a:rPr lang="en-US" sz="3000" dirty="0" smtClean="0"/>
              <a:t>about </a:t>
            </a:r>
            <a:r>
              <a:rPr lang="en-US" sz="3000" dirty="0"/>
              <a:t>this question before </a:t>
            </a:r>
            <a:r>
              <a:rPr lang="en-US" sz="3000" dirty="0" smtClean="0"/>
              <a:t>sharing </a:t>
            </a:r>
            <a:r>
              <a:rPr lang="en-US" sz="3000" dirty="0"/>
              <a:t>your thinking.”</a:t>
            </a:r>
          </a:p>
          <a:p>
            <a:endParaRPr lang="en-AU" dirty="0"/>
          </a:p>
        </p:txBody>
      </p:sp>
    </p:spTree>
    <p:extLst>
      <p:ext uri="{BB962C8B-B14F-4D97-AF65-F5344CB8AC3E}">
        <p14:creationId xmlns:p14="http://schemas.microsoft.com/office/powerpoint/2010/main" val="3045977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eadminhub.com/wp-content/themes/shell-lite/images/image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07165"/>
            <a:ext cx="6408712" cy="638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6197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Using Wait Time</a:t>
            </a:r>
            <a:endParaRPr lang="en-AU" dirty="0"/>
          </a:p>
        </p:txBody>
      </p:sp>
      <p:sp>
        <p:nvSpPr>
          <p:cNvPr id="3" name="Content Placeholder 2"/>
          <p:cNvSpPr>
            <a:spLocks noGrp="1"/>
          </p:cNvSpPr>
          <p:nvPr>
            <p:ph idx="1"/>
          </p:nvPr>
        </p:nvSpPr>
        <p:spPr/>
        <p:txBody>
          <a:bodyPr>
            <a:normAutofit/>
          </a:bodyPr>
          <a:lstStyle/>
          <a:p>
            <a:pPr marL="0" indent="0">
              <a:buNone/>
            </a:pPr>
            <a:r>
              <a:rPr lang="en-AU" sz="3200" dirty="0" smtClean="0"/>
              <a:t>Allows students time to think</a:t>
            </a:r>
          </a:p>
          <a:p>
            <a:pPr marL="0" indent="0">
              <a:buNone/>
            </a:pPr>
            <a:endParaRPr lang="en-AU" sz="3200" dirty="0"/>
          </a:p>
          <a:p>
            <a:pPr marL="0" indent="0">
              <a:buNone/>
            </a:pPr>
            <a:r>
              <a:rPr lang="en-AU" sz="3200" dirty="0" smtClean="0"/>
              <a:t>Minimises student’s tendencies to reason hastily</a:t>
            </a:r>
          </a:p>
          <a:p>
            <a:pPr marL="0" indent="0">
              <a:buNone/>
            </a:pPr>
            <a:endParaRPr lang="en-AU" sz="3200" dirty="0"/>
          </a:p>
          <a:p>
            <a:pPr marL="0" indent="0">
              <a:buNone/>
            </a:pPr>
            <a:r>
              <a:rPr lang="en-AU" sz="3200" dirty="0" smtClean="0"/>
              <a:t>Increases opportunities for equitable participation</a:t>
            </a:r>
            <a:endParaRPr lang="en-AU" sz="3200" dirty="0"/>
          </a:p>
        </p:txBody>
      </p:sp>
    </p:spTree>
    <p:extLst>
      <p:ext uri="{BB962C8B-B14F-4D97-AF65-F5344CB8AC3E}">
        <p14:creationId xmlns:p14="http://schemas.microsoft.com/office/powerpoint/2010/main" val="424593607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bg1"/>
          </a:solidFill>
        </p:spPr>
        <p:txBody>
          <a:bodyPr>
            <a:normAutofit/>
          </a:bodyPr>
          <a:lstStyle/>
          <a:p>
            <a:r>
              <a:rPr lang="en-AU" dirty="0" smtClean="0">
                <a:solidFill>
                  <a:schemeClr val="tx2"/>
                </a:solidFill>
              </a:rPr>
              <a:t>Using Wait Time</a:t>
            </a:r>
            <a:endParaRPr lang="en-AU" dirty="0">
              <a:solidFill>
                <a:schemeClr val="tx2"/>
              </a:solidFill>
            </a:endParaRPr>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r>
              <a:rPr lang="en-AU" sz="2800" dirty="0" smtClean="0"/>
              <a:t>When </a:t>
            </a:r>
            <a:r>
              <a:rPr lang="en-AU" sz="2800" b="1" dirty="0"/>
              <a:t>wait times </a:t>
            </a:r>
            <a:r>
              <a:rPr lang="en-AU" sz="2800" dirty="0"/>
              <a:t>are increased in </a:t>
            </a:r>
            <a:r>
              <a:rPr lang="en-AU" sz="2800" dirty="0" smtClean="0"/>
              <a:t>the classroom </a:t>
            </a:r>
            <a:r>
              <a:rPr lang="en-AU" sz="2800" dirty="0"/>
              <a:t>the following also increase:</a:t>
            </a:r>
          </a:p>
          <a:p>
            <a:r>
              <a:rPr lang="en-AU" sz="2800" dirty="0"/>
              <a:t>Number and Length of student responses</a:t>
            </a:r>
          </a:p>
          <a:p>
            <a:r>
              <a:rPr lang="en-AU" sz="2800" dirty="0"/>
              <a:t>Evidence of speculative thinking</a:t>
            </a:r>
          </a:p>
          <a:p>
            <a:r>
              <a:rPr lang="en-AU" sz="2800" dirty="0"/>
              <a:t>Students listening to each other</a:t>
            </a:r>
          </a:p>
          <a:p>
            <a:r>
              <a:rPr lang="en-AU" sz="2800" dirty="0"/>
              <a:t>Students asking questions</a:t>
            </a:r>
          </a:p>
          <a:p>
            <a:r>
              <a:rPr lang="en-AU" sz="2800" dirty="0"/>
              <a:t>Quality of the discussion</a:t>
            </a:r>
          </a:p>
          <a:p>
            <a:r>
              <a:rPr lang="en-AU" sz="2800" dirty="0"/>
              <a:t>Contributions from all </a:t>
            </a:r>
            <a:r>
              <a:rPr lang="en-AU" sz="2800" dirty="0" smtClean="0"/>
              <a:t>students</a:t>
            </a:r>
            <a:endParaRPr lang="en-AU" sz="2800" dirty="0"/>
          </a:p>
          <a:p>
            <a:pPr marL="0" indent="0">
              <a:buNone/>
            </a:pPr>
            <a:r>
              <a:rPr lang="en-AU" sz="1600" dirty="0"/>
              <a:t>Rowe, Mary Budd. "Wait Time: Slowing Down May Be a Way of Speeding Up."</a:t>
            </a:r>
          </a:p>
          <a:p>
            <a:pPr marL="0" indent="0">
              <a:buNone/>
            </a:pPr>
            <a:r>
              <a:rPr lang="en-AU" sz="1600" dirty="0"/>
              <a:t>AMERICAN EDUCATOR 11 (Spring 1987): 38-43, 47. EJ 351 827</a:t>
            </a:r>
          </a:p>
        </p:txBody>
      </p:sp>
    </p:spTree>
    <p:extLst>
      <p:ext uri="{BB962C8B-B14F-4D97-AF65-F5344CB8AC3E}">
        <p14:creationId xmlns:p14="http://schemas.microsoft.com/office/powerpoint/2010/main" val="255397065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447800"/>
          </a:xfrm>
          <a:solidFill>
            <a:schemeClr val="bg1"/>
          </a:solidFill>
        </p:spPr>
        <p:txBody>
          <a:bodyPr>
            <a:normAutofit/>
          </a:bodyPr>
          <a:lstStyle/>
          <a:p>
            <a:pPr algn="ctr"/>
            <a:r>
              <a:rPr lang="en-AU" dirty="0" smtClean="0">
                <a:solidFill>
                  <a:schemeClr val="tx2"/>
                </a:solidFill>
              </a:rPr>
              <a:t>Wait time</a:t>
            </a:r>
            <a:endParaRPr lang="en-AU" dirty="0">
              <a:solidFill>
                <a:schemeClr val="tx2"/>
              </a:solidFill>
            </a:endParaRPr>
          </a:p>
        </p:txBody>
      </p:sp>
      <p:sp>
        <p:nvSpPr>
          <p:cNvPr id="2" name="Content Placeholder 1"/>
          <p:cNvSpPr>
            <a:spLocks noGrp="1"/>
          </p:cNvSpPr>
          <p:nvPr>
            <p:ph idx="1"/>
          </p:nvPr>
        </p:nvSpPr>
        <p:spPr>
          <a:xfrm>
            <a:off x="395536" y="1556792"/>
            <a:ext cx="8291264" cy="5017744"/>
          </a:xfrm>
        </p:spPr>
        <p:txBody>
          <a:bodyPr/>
          <a:lstStyle/>
          <a:p>
            <a:r>
              <a:rPr lang="en-AU" sz="3200" dirty="0" smtClean="0"/>
              <a:t>Wait time or thinking time is used by teachers to give students time to consider their responses to questions, especially open questions. </a:t>
            </a:r>
          </a:p>
          <a:p>
            <a:r>
              <a:rPr lang="en-AU" sz="3200" dirty="0" smtClean="0"/>
              <a:t>Research by Rowe (1972) found that when students are given more time to respond to questions their answers are longer, their responses more confident and failure to respond is less likely. </a:t>
            </a:r>
          </a:p>
          <a:p>
            <a:endParaRPr lang="en-AU" dirty="0"/>
          </a:p>
        </p:txBody>
      </p:sp>
    </p:spTree>
    <p:extLst>
      <p:ext uri="{BB962C8B-B14F-4D97-AF65-F5344CB8AC3E}">
        <p14:creationId xmlns:p14="http://schemas.microsoft.com/office/powerpoint/2010/main" val="120481310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bg1"/>
          </a:solidFill>
        </p:spPr>
        <p:txBody>
          <a:bodyPr>
            <a:normAutofit/>
          </a:bodyPr>
          <a:lstStyle/>
          <a:p>
            <a:pPr algn="ctr"/>
            <a:r>
              <a:rPr lang="en-AU" dirty="0" smtClean="0">
                <a:solidFill>
                  <a:schemeClr val="tx2"/>
                </a:solidFill>
              </a:rPr>
              <a:t>Wait Time</a:t>
            </a:r>
            <a:endParaRPr lang="en-AU" dirty="0">
              <a:solidFill>
                <a:schemeClr val="tx2"/>
              </a:solidFill>
            </a:endParaRPr>
          </a:p>
        </p:txBody>
      </p:sp>
      <p:sp>
        <p:nvSpPr>
          <p:cNvPr id="3" name="Content Placeholder 2"/>
          <p:cNvSpPr>
            <a:spLocks noGrp="1"/>
          </p:cNvSpPr>
          <p:nvPr>
            <p:ph idx="1"/>
          </p:nvPr>
        </p:nvSpPr>
        <p:spPr>
          <a:xfrm>
            <a:off x="426368" y="1219200"/>
            <a:ext cx="8291264" cy="5089752"/>
          </a:xfrm>
        </p:spPr>
        <p:txBody>
          <a:bodyPr>
            <a:noAutofit/>
          </a:bodyPr>
          <a:lstStyle/>
          <a:p>
            <a:r>
              <a:rPr lang="en-AU" sz="2800" dirty="0" smtClean="0"/>
              <a:t>Teachers typically wait less than one second after asking a question before calling on a student to answer ( Wait Time 1).</a:t>
            </a:r>
          </a:p>
          <a:p>
            <a:r>
              <a:rPr lang="en-AU" sz="2800" dirty="0" smtClean="0"/>
              <a:t>They wait even less time ( usually 0 seconds) before speaking after a student has answered  ( Wait Time 2)</a:t>
            </a:r>
            <a:endParaRPr lang="en-AU" sz="2800" b="1" dirty="0" smtClean="0"/>
          </a:p>
          <a:p>
            <a:pPr>
              <a:buNone/>
            </a:pPr>
            <a:r>
              <a:rPr lang="en-AU" sz="2800" b="1" dirty="0" smtClean="0"/>
              <a:t>Implication: </a:t>
            </a:r>
          </a:p>
          <a:p>
            <a:r>
              <a:rPr lang="en-AU" sz="2800" dirty="0" smtClean="0"/>
              <a:t>Silence can be golden.  </a:t>
            </a:r>
          </a:p>
          <a:p>
            <a:r>
              <a:rPr lang="en-AU" sz="2800" dirty="0" smtClean="0"/>
              <a:t>Both Wait Time 1 and 2 promote student thinking.</a:t>
            </a:r>
            <a:endParaRPr lang="en-AU" sz="2800" dirty="0"/>
          </a:p>
        </p:txBody>
      </p:sp>
    </p:spTree>
    <p:extLst>
      <p:ext uri="{BB962C8B-B14F-4D97-AF65-F5344CB8AC3E}">
        <p14:creationId xmlns:p14="http://schemas.microsoft.com/office/powerpoint/2010/main" val="226072963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44824"/>
          </a:xfrm>
          <a:solidFill>
            <a:schemeClr val="bg1"/>
          </a:solidFill>
        </p:spPr>
        <p:txBody>
          <a:bodyPr>
            <a:noAutofit/>
          </a:bodyPr>
          <a:lstStyle/>
          <a:p>
            <a:pPr algn="ctr"/>
            <a:r>
              <a:rPr lang="en-US" sz="4800" dirty="0" smtClean="0">
                <a:solidFill>
                  <a:schemeClr val="tx2"/>
                </a:solidFill>
              </a:rPr>
              <a:t>Expected Behaviours For </a:t>
            </a:r>
            <a:br>
              <a:rPr lang="en-US" sz="4800" dirty="0" smtClean="0">
                <a:solidFill>
                  <a:schemeClr val="tx2"/>
                </a:solidFill>
              </a:rPr>
            </a:br>
            <a:r>
              <a:rPr lang="en-US" sz="4800" dirty="0" smtClean="0">
                <a:solidFill>
                  <a:schemeClr val="tx2"/>
                </a:solidFill>
              </a:rPr>
              <a:t>Wait Time 1</a:t>
            </a:r>
            <a:endParaRPr lang="en-US" sz="4800" dirty="0">
              <a:solidFill>
                <a:schemeClr val="tx2"/>
              </a:solidFill>
            </a:endParaRPr>
          </a:p>
        </p:txBody>
      </p:sp>
      <p:sp>
        <p:nvSpPr>
          <p:cNvPr id="3" name="Content Placeholder 2"/>
          <p:cNvSpPr>
            <a:spLocks noGrp="1"/>
          </p:cNvSpPr>
          <p:nvPr>
            <p:ph idx="1"/>
          </p:nvPr>
        </p:nvSpPr>
        <p:spPr>
          <a:xfrm>
            <a:off x="323528" y="1844824"/>
            <a:ext cx="8352928" cy="4608512"/>
          </a:xfrm>
        </p:spPr>
        <p:txBody>
          <a:bodyPr>
            <a:noAutofit/>
          </a:bodyPr>
          <a:lstStyle/>
          <a:p>
            <a:pPr>
              <a:buNone/>
            </a:pPr>
            <a:r>
              <a:rPr lang="en-US" sz="2800" b="1" dirty="0" smtClean="0"/>
              <a:t>What to do when the teacher asks a question:</a:t>
            </a:r>
          </a:p>
          <a:p>
            <a:pPr marL="514350" indent="-514350">
              <a:buFont typeface="+mj-lt"/>
              <a:buAutoNum type="arabicPeriod"/>
            </a:pPr>
            <a:r>
              <a:rPr lang="en-US" dirty="0" smtClean="0"/>
              <a:t>Listen carefully to the question.</a:t>
            </a:r>
          </a:p>
          <a:p>
            <a:pPr marL="514350" indent="-514350">
              <a:buFont typeface="+mj-lt"/>
              <a:buAutoNum type="arabicPeriod"/>
            </a:pPr>
            <a:r>
              <a:rPr lang="en-US" dirty="0" smtClean="0"/>
              <a:t>Think about what the question is asking.</a:t>
            </a:r>
          </a:p>
          <a:p>
            <a:pPr marL="514350" indent="-514350">
              <a:buFont typeface="+mj-lt"/>
              <a:buAutoNum type="arabicPeriod"/>
            </a:pPr>
            <a:r>
              <a:rPr lang="en-US" dirty="0" smtClean="0"/>
              <a:t>Use the silent time to match knowledge you have with the question.</a:t>
            </a:r>
          </a:p>
          <a:p>
            <a:pPr marL="514350" indent="-514350">
              <a:buFont typeface="+mj-lt"/>
              <a:buAutoNum type="arabicPeriod"/>
            </a:pPr>
            <a:r>
              <a:rPr lang="en-US" dirty="0" smtClean="0"/>
              <a:t>Instead of raising your hand, wait to be called on.</a:t>
            </a:r>
          </a:p>
          <a:p>
            <a:pPr marL="514350" indent="-514350">
              <a:buFont typeface="+mj-lt"/>
              <a:buAutoNum type="arabicPeriod"/>
            </a:pPr>
            <a:r>
              <a:rPr lang="en-US" dirty="0" smtClean="0"/>
              <a:t>Be ready to answer in a public speaking voice.</a:t>
            </a:r>
          </a:p>
          <a:p>
            <a:pPr marL="514350" indent="-514350">
              <a:buFont typeface="+mj-lt"/>
              <a:buAutoNum type="arabicPeriod"/>
            </a:pPr>
            <a:r>
              <a:rPr lang="en-US" dirty="0" smtClean="0"/>
              <a:t>If you’re not called on, listen carefully to your classmate’s answer and think about it.</a:t>
            </a:r>
            <a:endParaRPr lang="en-US" sz="2800" dirty="0"/>
          </a:p>
        </p:txBody>
      </p:sp>
    </p:spTree>
    <p:extLst>
      <p:ext uri="{BB962C8B-B14F-4D97-AF65-F5344CB8AC3E}">
        <p14:creationId xmlns:p14="http://schemas.microsoft.com/office/powerpoint/2010/main" val="396732294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72816"/>
          </a:xfrm>
          <a:solidFill>
            <a:schemeClr val="bg1"/>
          </a:solidFill>
        </p:spPr>
        <p:txBody>
          <a:bodyPr>
            <a:normAutofit/>
          </a:bodyPr>
          <a:lstStyle/>
          <a:p>
            <a:pPr algn="ctr"/>
            <a:r>
              <a:rPr lang="en-US" dirty="0" smtClean="0">
                <a:solidFill>
                  <a:schemeClr val="tx2"/>
                </a:solidFill>
              </a:rPr>
              <a:t>Expected Behaviours of </a:t>
            </a:r>
            <a:br>
              <a:rPr lang="en-US" dirty="0" smtClean="0">
                <a:solidFill>
                  <a:schemeClr val="tx2"/>
                </a:solidFill>
              </a:rPr>
            </a:br>
            <a:r>
              <a:rPr lang="en-US" dirty="0" smtClean="0">
                <a:solidFill>
                  <a:schemeClr val="tx2"/>
                </a:solidFill>
              </a:rPr>
              <a:t>Wait Time 2</a:t>
            </a:r>
            <a:endParaRPr lang="en-US" dirty="0">
              <a:solidFill>
                <a:schemeClr val="tx2"/>
              </a:solidFill>
            </a:endParaRPr>
          </a:p>
        </p:txBody>
      </p:sp>
      <p:sp>
        <p:nvSpPr>
          <p:cNvPr id="3" name="Content Placeholder 2"/>
          <p:cNvSpPr>
            <a:spLocks noGrp="1"/>
          </p:cNvSpPr>
          <p:nvPr>
            <p:ph idx="1"/>
          </p:nvPr>
        </p:nvSpPr>
        <p:spPr>
          <a:xfrm>
            <a:off x="179512" y="1844824"/>
            <a:ext cx="8712968" cy="5278760"/>
          </a:xfrm>
        </p:spPr>
        <p:txBody>
          <a:bodyPr>
            <a:normAutofit/>
          </a:bodyPr>
          <a:lstStyle/>
          <a:p>
            <a:pPr>
              <a:buNone/>
            </a:pPr>
            <a:r>
              <a:rPr lang="en-US" dirty="0" smtClean="0">
                <a:solidFill>
                  <a:schemeClr val="accent5">
                    <a:lumMod val="75000"/>
                  </a:schemeClr>
                </a:solidFill>
              </a:rPr>
              <a:t>	</a:t>
            </a:r>
            <a:r>
              <a:rPr lang="en-US" b="1" dirty="0" smtClean="0"/>
              <a:t>What to do during the pause after a student stops speaking:</a:t>
            </a:r>
          </a:p>
          <a:p>
            <a:pPr marL="514350" indent="-514350">
              <a:buFont typeface="+mj-lt"/>
              <a:buAutoNum type="arabicPeriod"/>
            </a:pPr>
            <a:r>
              <a:rPr lang="en-US" sz="2000" dirty="0" smtClean="0"/>
              <a:t>If you are answering the question, use the pause to think about what you said and add to or change your answer.</a:t>
            </a:r>
          </a:p>
          <a:p>
            <a:pPr marL="514350" indent="-514350">
              <a:buFont typeface="+mj-lt"/>
              <a:buAutoNum type="arabicPeriod"/>
            </a:pPr>
            <a:r>
              <a:rPr lang="en-US" sz="2000" dirty="0" smtClean="0"/>
              <a:t>If another student is answering listen to understand what he or she is saying.</a:t>
            </a:r>
          </a:p>
          <a:p>
            <a:pPr marL="514350" indent="-514350">
              <a:buFont typeface="+mj-lt"/>
              <a:buAutoNum type="arabicPeriod"/>
            </a:pPr>
            <a:r>
              <a:rPr lang="en-US" sz="2000" dirty="0" smtClean="0"/>
              <a:t>Use the time to compare your answer with what was said.</a:t>
            </a:r>
          </a:p>
          <a:p>
            <a:pPr marL="514350" indent="-514350">
              <a:buFont typeface="+mj-lt"/>
              <a:buAutoNum type="arabicPeriod"/>
            </a:pPr>
            <a:r>
              <a:rPr lang="en-US" sz="2000" dirty="0" smtClean="0"/>
              <a:t>Be ready to ask any questions or add further comments.</a:t>
            </a:r>
          </a:p>
          <a:p>
            <a:pPr marL="514350" indent="-514350">
              <a:buFont typeface="+mj-lt"/>
              <a:buAutoNum type="arabicPeriod"/>
            </a:pPr>
            <a:r>
              <a:rPr lang="en-US" sz="2000" dirty="0" smtClean="0"/>
              <a:t>Demonstrate respect for your classmates when their answers are incorrect or different from your own.</a:t>
            </a:r>
            <a:endParaRPr lang="en-US" dirty="0"/>
          </a:p>
        </p:txBody>
      </p:sp>
    </p:spTree>
    <p:extLst>
      <p:ext uri="{BB962C8B-B14F-4D97-AF65-F5344CB8AC3E}">
        <p14:creationId xmlns:p14="http://schemas.microsoft.com/office/powerpoint/2010/main" val="55742621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56" y="-46038"/>
            <a:ext cx="9144000" cy="1417638"/>
          </a:xfrm>
          <a:solidFill>
            <a:schemeClr val="bg1"/>
          </a:solidFill>
        </p:spPr>
        <p:txBody>
          <a:bodyPr>
            <a:normAutofit/>
          </a:bodyPr>
          <a:lstStyle/>
          <a:p>
            <a:r>
              <a:rPr lang="en-AU" dirty="0" smtClean="0">
                <a:solidFill>
                  <a:schemeClr val="tx2"/>
                </a:solidFill>
              </a:rPr>
              <a:t>Answering As a Process</a:t>
            </a:r>
            <a:endParaRPr lang="en-AU" dirty="0">
              <a:solidFill>
                <a:schemeClr val="tx2"/>
              </a:solidFill>
            </a:endParaRPr>
          </a:p>
        </p:txBody>
      </p:sp>
      <p:sp>
        <p:nvSpPr>
          <p:cNvPr id="4" name="Isosceles Triangle 3"/>
          <p:cNvSpPr/>
          <p:nvPr/>
        </p:nvSpPr>
        <p:spPr>
          <a:xfrm>
            <a:off x="3429000" y="1371600"/>
            <a:ext cx="1944624" cy="1676400"/>
          </a:xfrm>
          <a:prstGeom prs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3962400" y="2057400"/>
            <a:ext cx="946731" cy="830997"/>
          </a:xfrm>
          <a:prstGeom prst="rect">
            <a:avLst/>
          </a:prstGeom>
          <a:noFill/>
        </p:spPr>
        <p:txBody>
          <a:bodyPr wrap="square" rtlCol="0">
            <a:spAutoFit/>
          </a:bodyPr>
          <a:lstStyle/>
          <a:p>
            <a:pPr algn="ctr"/>
            <a:r>
              <a:rPr lang="en-AU" sz="1600" b="1" dirty="0" smtClean="0">
                <a:solidFill>
                  <a:schemeClr val="bg1"/>
                </a:solidFill>
              </a:rPr>
              <a:t>Answer</a:t>
            </a:r>
          </a:p>
          <a:p>
            <a:pPr algn="ctr"/>
            <a:r>
              <a:rPr lang="en-AU" sz="1600" b="1" dirty="0" smtClean="0">
                <a:solidFill>
                  <a:schemeClr val="bg1"/>
                </a:solidFill>
              </a:rPr>
              <a:t>Out Loud</a:t>
            </a:r>
            <a:endParaRPr lang="en-AU" sz="1600" b="1" dirty="0">
              <a:solidFill>
                <a:schemeClr val="bg1"/>
              </a:solidFill>
            </a:endParaRPr>
          </a:p>
        </p:txBody>
      </p:sp>
      <p:sp>
        <p:nvSpPr>
          <p:cNvPr id="7" name="Rectangle 6"/>
          <p:cNvSpPr/>
          <p:nvPr/>
        </p:nvSpPr>
        <p:spPr>
          <a:xfrm>
            <a:off x="3429000" y="3048000"/>
            <a:ext cx="1944624" cy="8382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3581400" y="3200400"/>
            <a:ext cx="1600200" cy="369332"/>
          </a:xfrm>
          <a:prstGeom prst="rect">
            <a:avLst/>
          </a:prstGeom>
          <a:noFill/>
        </p:spPr>
        <p:txBody>
          <a:bodyPr wrap="square" rtlCol="0">
            <a:spAutoFit/>
          </a:bodyPr>
          <a:lstStyle/>
          <a:p>
            <a:pPr algn="ctr"/>
            <a:r>
              <a:rPr lang="en-AU" b="1" dirty="0" smtClean="0">
                <a:solidFill>
                  <a:schemeClr val="bg1"/>
                </a:solidFill>
              </a:rPr>
              <a:t>Answer to self</a:t>
            </a:r>
            <a:endParaRPr lang="en-AU" b="1" dirty="0">
              <a:solidFill>
                <a:schemeClr val="bg1"/>
              </a:solidFill>
            </a:endParaRPr>
          </a:p>
        </p:txBody>
      </p:sp>
      <p:sp>
        <p:nvSpPr>
          <p:cNvPr id="9" name="Rectangle 8"/>
          <p:cNvSpPr/>
          <p:nvPr/>
        </p:nvSpPr>
        <p:spPr>
          <a:xfrm>
            <a:off x="3429000" y="3886200"/>
            <a:ext cx="1944624" cy="12192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3581400" y="4038600"/>
            <a:ext cx="1600200" cy="923330"/>
          </a:xfrm>
          <a:prstGeom prst="rect">
            <a:avLst/>
          </a:prstGeom>
          <a:noFill/>
        </p:spPr>
        <p:txBody>
          <a:bodyPr wrap="square" rtlCol="0">
            <a:spAutoFit/>
          </a:bodyPr>
          <a:lstStyle/>
          <a:p>
            <a:pPr algn="ctr"/>
            <a:r>
              <a:rPr lang="en-AU" b="1" dirty="0" smtClean="0">
                <a:solidFill>
                  <a:schemeClr val="bg1"/>
                </a:solidFill>
              </a:rPr>
              <a:t>Understand what is being asked.</a:t>
            </a:r>
            <a:endParaRPr lang="en-AU" b="1" dirty="0">
              <a:solidFill>
                <a:schemeClr val="bg1"/>
              </a:solidFill>
            </a:endParaRPr>
          </a:p>
        </p:txBody>
      </p:sp>
      <p:sp>
        <p:nvSpPr>
          <p:cNvPr id="12" name="Rectangle 11"/>
          <p:cNvSpPr/>
          <p:nvPr/>
        </p:nvSpPr>
        <p:spPr>
          <a:xfrm>
            <a:off x="3429000" y="5105400"/>
            <a:ext cx="1944624" cy="1066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3581400" y="5334000"/>
            <a:ext cx="1676400" cy="646331"/>
          </a:xfrm>
          <a:prstGeom prst="rect">
            <a:avLst/>
          </a:prstGeom>
          <a:noFill/>
        </p:spPr>
        <p:txBody>
          <a:bodyPr wrap="square" rtlCol="0">
            <a:spAutoFit/>
          </a:bodyPr>
          <a:lstStyle/>
          <a:p>
            <a:pPr algn="ctr"/>
            <a:r>
              <a:rPr lang="en-AU" b="1" dirty="0" smtClean="0">
                <a:solidFill>
                  <a:schemeClr val="bg1"/>
                </a:solidFill>
              </a:rPr>
              <a:t>Listen To The Question</a:t>
            </a:r>
            <a:endParaRPr lang="en-AU" b="1" dirty="0">
              <a:solidFill>
                <a:schemeClr val="bg1"/>
              </a:solidFill>
            </a:endParaRPr>
          </a:p>
        </p:txBody>
      </p:sp>
      <p:sp>
        <p:nvSpPr>
          <p:cNvPr id="14" name="TextBox 13"/>
          <p:cNvSpPr txBox="1"/>
          <p:nvPr/>
        </p:nvSpPr>
        <p:spPr>
          <a:xfrm>
            <a:off x="228600" y="4733835"/>
            <a:ext cx="2743200" cy="1200329"/>
          </a:xfrm>
          <a:prstGeom prst="rect">
            <a:avLst/>
          </a:prstGeom>
          <a:noFill/>
        </p:spPr>
        <p:txBody>
          <a:bodyPr wrap="square" rtlCol="0">
            <a:spAutoFit/>
          </a:bodyPr>
          <a:lstStyle/>
          <a:p>
            <a:r>
              <a:rPr lang="en-AU" dirty="0" smtClean="0">
                <a:solidFill>
                  <a:schemeClr val="tx1">
                    <a:lumMod val="50000"/>
                    <a:lumOff val="50000"/>
                  </a:schemeClr>
                </a:solidFill>
                <a:latin typeface="+mj-lt"/>
              </a:rPr>
              <a:t>The first step in the process is that students listen as the question is asked.</a:t>
            </a:r>
            <a:endParaRPr lang="en-AU" dirty="0">
              <a:solidFill>
                <a:schemeClr val="tx1">
                  <a:lumMod val="50000"/>
                  <a:lumOff val="50000"/>
                </a:schemeClr>
              </a:solidFill>
              <a:latin typeface="+mj-lt"/>
            </a:endParaRPr>
          </a:p>
        </p:txBody>
      </p:sp>
      <p:sp>
        <p:nvSpPr>
          <p:cNvPr id="15" name="TextBox 14"/>
          <p:cNvSpPr txBox="1"/>
          <p:nvPr/>
        </p:nvSpPr>
        <p:spPr>
          <a:xfrm>
            <a:off x="5791200" y="4038600"/>
            <a:ext cx="2895600" cy="1200329"/>
          </a:xfrm>
          <a:prstGeom prst="rect">
            <a:avLst/>
          </a:prstGeom>
          <a:noFill/>
        </p:spPr>
        <p:txBody>
          <a:bodyPr wrap="square" rtlCol="0">
            <a:spAutoFit/>
          </a:bodyPr>
          <a:lstStyle/>
          <a:p>
            <a:r>
              <a:rPr lang="en-AU" dirty="0" smtClean="0">
                <a:solidFill>
                  <a:schemeClr val="tx1">
                    <a:lumMod val="50000"/>
                    <a:lumOff val="50000"/>
                  </a:schemeClr>
                </a:solidFill>
                <a:latin typeface="+mj-lt"/>
              </a:rPr>
              <a:t>We often overlook the necessity of the second step- to understand the question.</a:t>
            </a:r>
            <a:endParaRPr lang="en-AU" dirty="0">
              <a:solidFill>
                <a:schemeClr val="tx1">
                  <a:lumMod val="50000"/>
                  <a:lumOff val="50000"/>
                </a:schemeClr>
              </a:solidFill>
              <a:latin typeface="+mj-lt"/>
            </a:endParaRPr>
          </a:p>
        </p:txBody>
      </p:sp>
      <p:sp>
        <p:nvSpPr>
          <p:cNvPr id="16" name="TextBox 15"/>
          <p:cNvSpPr txBox="1"/>
          <p:nvPr/>
        </p:nvSpPr>
        <p:spPr>
          <a:xfrm>
            <a:off x="228600" y="3048000"/>
            <a:ext cx="2895600" cy="1200329"/>
          </a:xfrm>
          <a:prstGeom prst="rect">
            <a:avLst/>
          </a:prstGeom>
          <a:noFill/>
        </p:spPr>
        <p:txBody>
          <a:bodyPr wrap="square" rtlCol="0">
            <a:spAutoFit/>
          </a:bodyPr>
          <a:lstStyle/>
          <a:p>
            <a:r>
              <a:rPr lang="en-AU" dirty="0" smtClean="0">
                <a:solidFill>
                  <a:schemeClr val="tx1">
                    <a:lumMod val="50000"/>
                    <a:lumOff val="50000"/>
                  </a:schemeClr>
                </a:solidFill>
                <a:latin typeface="+mj-lt"/>
              </a:rPr>
              <a:t>This is the step in which the student does or doesn’t “find” an answer.</a:t>
            </a:r>
            <a:endParaRPr lang="en-AU" dirty="0">
              <a:solidFill>
                <a:schemeClr val="tx1">
                  <a:lumMod val="50000"/>
                  <a:lumOff val="50000"/>
                </a:schemeClr>
              </a:solidFill>
              <a:latin typeface="+mj-lt"/>
            </a:endParaRPr>
          </a:p>
        </p:txBody>
      </p:sp>
      <p:sp>
        <p:nvSpPr>
          <p:cNvPr id="17" name="TextBox 16"/>
          <p:cNvSpPr txBox="1"/>
          <p:nvPr/>
        </p:nvSpPr>
        <p:spPr>
          <a:xfrm>
            <a:off x="5562600" y="1752600"/>
            <a:ext cx="2819400" cy="923330"/>
          </a:xfrm>
          <a:prstGeom prst="rect">
            <a:avLst/>
          </a:prstGeom>
          <a:noFill/>
        </p:spPr>
        <p:txBody>
          <a:bodyPr wrap="square" rtlCol="0">
            <a:spAutoFit/>
          </a:bodyPr>
          <a:lstStyle/>
          <a:p>
            <a:r>
              <a:rPr lang="en-AU" dirty="0" smtClean="0">
                <a:solidFill>
                  <a:schemeClr val="tx1">
                    <a:lumMod val="50000"/>
                    <a:lumOff val="50000"/>
                  </a:schemeClr>
                </a:solidFill>
                <a:latin typeface="+mj-lt"/>
              </a:rPr>
              <a:t>This the section where typically teachers focus the most attention.</a:t>
            </a:r>
            <a:endParaRPr lang="en-AU" dirty="0">
              <a:solidFill>
                <a:schemeClr val="tx1">
                  <a:lumMod val="50000"/>
                  <a:lumOff val="50000"/>
                </a:schemeClr>
              </a:solidFill>
              <a:latin typeface="+mj-lt"/>
            </a:endParaRPr>
          </a:p>
        </p:txBody>
      </p:sp>
    </p:spTree>
    <p:extLst>
      <p:ext uri="{BB962C8B-B14F-4D97-AF65-F5344CB8AC3E}">
        <p14:creationId xmlns:p14="http://schemas.microsoft.com/office/powerpoint/2010/main" val="302068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idx="1"/>
          </p:nvPr>
        </p:nvSpPr>
        <p:spPr>
          <a:xfrm>
            <a:off x="395536" y="457200"/>
            <a:ext cx="8208912" cy="5176802"/>
          </a:xfrm>
        </p:spPr>
        <p:txBody>
          <a:bodyPr wrap="square">
            <a:spAutoFit/>
          </a:bodyPr>
          <a:lstStyle/>
          <a:p>
            <a:pPr marL="46038" indent="-6350">
              <a:buFontTx/>
              <a:buNone/>
            </a:pPr>
            <a:r>
              <a:rPr lang="en-US" sz="2800" dirty="0" smtClean="0">
                <a:latin typeface="Century Gothic" pitchFamily="34" charset="0"/>
              </a:rPr>
              <a:t>The teacher has </a:t>
            </a:r>
            <a:r>
              <a:rPr lang="en-US" sz="2800" dirty="0">
                <a:latin typeface="Century Gothic" pitchFamily="34" charset="0"/>
              </a:rPr>
              <a:t>given her </a:t>
            </a:r>
            <a:r>
              <a:rPr lang="en-US" sz="2800" dirty="0" smtClean="0">
                <a:latin typeface="Century Gothic" pitchFamily="34" charset="0"/>
              </a:rPr>
              <a:t>students a </a:t>
            </a:r>
            <a:r>
              <a:rPr lang="en-US" sz="2800" dirty="0">
                <a:latin typeface="Century Gothic" pitchFamily="34" charset="0"/>
              </a:rPr>
              <a:t>series of numbers, and in a whole group discussion has asked them to say whether the numbers are even or odd.  </a:t>
            </a:r>
          </a:p>
          <a:p>
            <a:pPr marL="46038" indent="-6350">
              <a:buFontTx/>
              <a:buNone/>
            </a:pPr>
            <a:endParaRPr lang="en-US" sz="2800" b="1" dirty="0">
              <a:latin typeface="Century Gothic" pitchFamily="34" charset="0"/>
            </a:endParaRPr>
          </a:p>
          <a:p>
            <a:pPr marL="46038" indent="-6350">
              <a:buFontTx/>
              <a:buNone/>
            </a:pPr>
            <a:r>
              <a:rPr lang="en-US" sz="2800" b="1" dirty="0">
                <a:latin typeface="Century Gothic" pitchFamily="34" charset="0"/>
              </a:rPr>
              <a:t>They established the day before that if you can divide a number by two with no remainder, then it is an even number.</a:t>
            </a:r>
            <a:r>
              <a:rPr lang="en-US" sz="2800" dirty="0">
                <a:latin typeface="Century Gothic" pitchFamily="34" charset="0"/>
              </a:rPr>
              <a:t> </a:t>
            </a:r>
          </a:p>
          <a:p>
            <a:pPr marL="46038" indent="-6350">
              <a:buFontTx/>
              <a:buNone/>
            </a:pPr>
            <a:endParaRPr lang="en-US" sz="2800" dirty="0">
              <a:latin typeface="Century Gothic" pitchFamily="34" charset="0"/>
            </a:endParaRPr>
          </a:p>
          <a:p>
            <a:pPr marL="46038" indent="-6350">
              <a:buFontTx/>
              <a:buNone/>
            </a:pPr>
            <a:r>
              <a:rPr lang="en-US" sz="2800" dirty="0" smtClean="0">
                <a:latin typeface="Century Gothic" pitchFamily="34" charset="0"/>
              </a:rPr>
              <a:t>Joel  </a:t>
            </a:r>
            <a:r>
              <a:rPr lang="en-US" sz="2800" dirty="0">
                <a:latin typeface="Century Gothic" pitchFamily="34" charset="0"/>
              </a:rPr>
              <a:t>has tackled the number 24.  His contribution is less than completely clear.</a:t>
            </a:r>
          </a:p>
        </p:txBody>
      </p:sp>
    </p:spTree>
    <p:extLst>
      <p:ext uri="{BB962C8B-B14F-4D97-AF65-F5344CB8AC3E}">
        <p14:creationId xmlns:p14="http://schemas.microsoft.com/office/powerpoint/2010/main" val="2325319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194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94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94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0" grpId="0" build="p" bldLvl="2"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idx="1"/>
          </p:nvPr>
        </p:nvSpPr>
        <p:spPr>
          <a:xfrm>
            <a:off x="304800" y="457200"/>
            <a:ext cx="8587680" cy="4721292"/>
          </a:xfrm>
        </p:spPr>
        <p:txBody>
          <a:bodyPr wrap="square">
            <a:spAutoFit/>
          </a:bodyPr>
          <a:lstStyle/>
          <a:p>
            <a:pPr marL="2462213" indent="-2422525">
              <a:buFontTx/>
              <a:buNone/>
            </a:pPr>
            <a:r>
              <a:rPr lang="en-US" sz="3200" b="1" i="1" dirty="0" smtClean="0">
                <a:latin typeface="Century Gothic" pitchFamily="34" charset="0"/>
              </a:rPr>
              <a:t>Teacher:</a:t>
            </a:r>
            <a:r>
              <a:rPr lang="en-US" sz="3200" dirty="0">
                <a:latin typeface="Century Gothic" pitchFamily="34" charset="0"/>
              </a:rPr>
              <a:t>	So </a:t>
            </a:r>
            <a:r>
              <a:rPr lang="en-US" sz="3200" dirty="0" smtClean="0">
                <a:latin typeface="Century Gothic" pitchFamily="34" charset="0"/>
              </a:rPr>
              <a:t>Joel, </a:t>
            </a:r>
            <a:r>
              <a:rPr lang="en-US" sz="3200" dirty="0">
                <a:latin typeface="Century Gothic" pitchFamily="34" charset="0"/>
              </a:rPr>
              <a:t>is twenty-four even or odd? What do you think?</a:t>
            </a:r>
          </a:p>
          <a:p>
            <a:pPr marL="2462213" indent="-2422525">
              <a:buFontTx/>
              <a:buNone/>
            </a:pPr>
            <a:endParaRPr lang="en-US" sz="3200" dirty="0">
              <a:latin typeface="Century Gothic" pitchFamily="34" charset="0"/>
            </a:endParaRPr>
          </a:p>
          <a:p>
            <a:pPr marL="2462213" indent="-2422525">
              <a:buFontTx/>
              <a:buNone/>
            </a:pPr>
            <a:r>
              <a:rPr lang="en-US" sz="3200" b="1" i="1" dirty="0" smtClean="0">
                <a:latin typeface="Century Gothic" pitchFamily="34" charset="0"/>
              </a:rPr>
              <a:t>Joel:</a:t>
            </a:r>
            <a:r>
              <a:rPr lang="en-US" sz="3200" dirty="0">
                <a:latin typeface="Century Gothic" pitchFamily="34" charset="0"/>
              </a:rPr>
              <a:t>	Well, if we could use three, then it could go into that, but three is odd.  So then if it was . . . but . . . three is even. I mean odd. So if it's odd, then it's not even</a:t>
            </a:r>
            <a:r>
              <a:rPr lang="en-US" sz="2800" dirty="0">
                <a:latin typeface="Century Gothic" pitchFamily="34" charset="0"/>
              </a:rPr>
              <a:t>.  </a:t>
            </a:r>
          </a:p>
        </p:txBody>
      </p:sp>
      <p:grpSp>
        <p:nvGrpSpPr>
          <p:cNvPr id="2" name="Group 3"/>
          <p:cNvGrpSpPr>
            <a:grpSpLocks/>
          </p:cNvGrpSpPr>
          <p:nvPr/>
        </p:nvGrpSpPr>
        <p:grpSpPr bwMode="auto">
          <a:xfrm>
            <a:off x="755650" y="5715004"/>
            <a:ext cx="7632700" cy="769938"/>
            <a:chOff x="476" y="3840"/>
            <a:chExt cx="4808" cy="485"/>
          </a:xfrm>
        </p:grpSpPr>
        <p:sp>
          <p:nvSpPr>
            <p:cNvPr id="280581" name="Rectangle 4"/>
            <p:cNvSpPr>
              <a:spLocks noChangeArrowheads="1"/>
            </p:cNvSpPr>
            <p:nvPr/>
          </p:nvSpPr>
          <p:spPr bwMode="auto">
            <a:xfrm>
              <a:off x="576" y="3840"/>
              <a:ext cx="4656" cy="480"/>
            </a:xfrm>
            <a:prstGeom prst="rect">
              <a:avLst/>
            </a:prstGeom>
            <a:solidFill>
              <a:schemeClr val="folHlink">
                <a:alpha val="25882"/>
              </a:schemeClr>
            </a:solidFill>
            <a:ln w="9525">
              <a:solidFill>
                <a:schemeClr val="tx1"/>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smtClean="0">
                <a:solidFill>
                  <a:srgbClr val="000000"/>
                </a:solidFill>
              </a:endParaRPr>
            </a:p>
          </p:txBody>
        </p:sp>
        <p:sp>
          <p:nvSpPr>
            <p:cNvPr id="280582" name="Text Box 5"/>
            <p:cNvSpPr txBox="1">
              <a:spLocks noChangeArrowheads="1"/>
            </p:cNvSpPr>
            <p:nvPr/>
          </p:nvSpPr>
          <p:spPr bwMode="auto">
            <a:xfrm>
              <a:off x="476" y="3840"/>
              <a:ext cx="4808" cy="485"/>
            </a:xfrm>
            <a:prstGeom prst="rect">
              <a:avLst/>
            </a:prstGeom>
            <a:solidFill>
              <a:srgbClr val="C00000"/>
            </a:solidFill>
            <a:ln w="9525">
              <a:noFill/>
              <a:miter lim="800000"/>
              <a:headEnd/>
              <a:tailEnd/>
            </a:ln>
          </p:spPr>
          <p:txBody>
            <a:bodyPr wrap="square">
              <a:prstTxWarp prst="textNoShape">
                <a:avLst/>
              </a:prstTxWarp>
              <a:spAutoFit/>
            </a:bodyPr>
            <a:lstStyle/>
            <a:p>
              <a:pPr algn="ctr" defTabSz="914400" eaLnBrk="0" fontAlgn="base" hangingPunct="0">
                <a:spcBef>
                  <a:spcPct val="0"/>
                </a:spcBef>
                <a:spcAft>
                  <a:spcPct val="0"/>
                </a:spcAft>
              </a:pPr>
              <a:r>
                <a:rPr lang="en-US" sz="4400" dirty="0">
                  <a:solidFill>
                    <a:schemeClr val="bg1"/>
                  </a:solidFill>
                  <a:latin typeface="Century Gothic" pitchFamily="34" charset="0"/>
                </a:rPr>
                <a:t>How to respond?</a:t>
              </a:r>
            </a:p>
          </p:txBody>
        </p:sp>
      </p:grpSp>
    </p:spTree>
    <p:extLst>
      <p:ext uri="{BB962C8B-B14F-4D97-AF65-F5344CB8AC3E}">
        <p14:creationId xmlns:p14="http://schemas.microsoft.com/office/powerpoint/2010/main" val="652833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15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8" grpId="0" build="p" bldLvl="2"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idx="1"/>
          </p:nvPr>
        </p:nvSpPr>
        <p:spPr>
          <a:xfrm>
            <a:off x="304800" y="457200"/>
            <a:ext cx="8458200" cy="3514808"/>
          </a:xfrm>
        </p:spPr>
        <p:txBody>
          <a:bodyPr>
            <a:spAutoFit/>
          </a:bodyPr>
          <a:lstStyle/>
          <a:p>
            <a:pPr marL="2176463" indent="-2136775">
              <a:buFontTx/>
              <a:buNone/>
            </a:pPr>
            <a:r>
              <a:rPr lang="en-US" sz="3200" b="1" i="1" dirty="0" smtClean="0">
                <a:latin typeface="Century Gothic" pitchFamily="34" charset="0"/>
              </a:rPr>
              <a:t>Teacher:</a:t>
            </a:r>
            <a:r>
              <a:rPr lang="en-US" sz="3200" dirty="0">
                <a:latin typeface="Century Gothic" pitchFamily="34" charset="0"/>
              </a:rPr>
              <a:t>	OK, let me see if I understand.  So you're saying that twenty-four is an odd number?</a:t>
            </a:r>
          </a:p>
          <a:p>
            <a:pPr marL="3373438" lvl="2">
              <a:buFontTx/>
              <a:buNone/>
            </a:pPr>
            <a:endParaRPr lang="en-US" sz="2000" dirty="0">
              <a:latin typeface="Century Gothic" pitchFamily="34" charset="0"/>
            </a:endParaRPr>
          </a:p>
          <a:p>
            <a:pPr marL="2176463" indent="-2136775">
              <a:buFontTx/>
              <a:buNone/>
            </a:pPr>
            <a:r>
              <a:rPr lang="en-US" sz="3200" b="1" i="1" dirty="0" smtClean="0">
                <a:latin typeface="Century Gothic" pitchFamily="34" charset="0"/>
              </a:rPr>
              <a:t> Joel:</a:t>
            </a:r>
            <a:r>
              <a:rPr lang="en-US" sz="3200" dirty="0">
                <a:latin typeface="Century Gothic" pitchFamily="34" charset="0"/>
              </a:rPr>
              <a:t>	Yeah. Because three goes into it, because twenty-four divided by three is eight.</a:t>
            </a:r>
          </a:p>
        </p:txBody>
      </p:sp>
      <p:grpSp>
        <p:nvGrpSpPr>
          <p:cNvPr id="2" name="Group 3"/>
          <p:cNvGrpSpPr>
            <a:grpSpLocks/>
          </p:cNvGrpSpPr>
          <p:nvPr/>
        </p:nvGrpSpPr>
        <p:grpSpPr bwMode="auto">
          <a:xfrm>
            <a:off x="914400" y="4876800"/>
            <a:ext cx="7391400" cy="1446213"/>
            <a:chOff x="624" y="3600"/>
            <a:chExt cx="4656" cy="480"/>
          </a:xfrm>
        </p:grpSpPr>
        <p:sp>
          <p:nvSpPr>
            <p:cNvPr id="282629" name="Rectangle 4"/>
            <p:cNvSpPr>
              <a:spLocks noChangeArrowheads="1"/>
            </p:cNvSpPr>
            <p:nvPr/>
          </p:nvSpPr>
          <p:spPr bwMode="auto">
            <a:xfrm>
              <a:off x="624" y="3600"/>
              <a:ext cx="4656" cy="480"/>
            </a:xfrm>
            <a:prstGeom prst="rect">
              <a:avLst/>
            </a:prstGeom>
            <a:solidFill>
              <a:schemeClr val="folHlink">
                <a:alpha val="25882"/>
              </a:schemeClr>
            </a:solidFill>
            <a:ln w="9525">
              <a:solidFill>
                <a:schemeClr val="tx1"/>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smtClean="0">
                <a:solidFill>
                  <a:srgbClr val="000000"/>
                </a:solidFill>
              </a:endParaRPr>
            </a:p>
          </p:txBody>
        </p:sp>
        <p:sp>
          <p:nvSpPr>
            <p:cNvPr id="282630" name="Text Box 5"/>
            <p:cNvSpPr txBox="1">
              <a:spLocks noChangeArrowheads="1"/>
            </p:cNvSpPr>
            <p:nvPr/>
          </p:nvSpPr>
          <p:spPr bwMode="auto">
            <a:xfrm>
              <a:off x="658" y="3600"/>
              <a:ext cx="4585" cy="480"/>
            </a:xfrm>
            <a:prstGeom prst="rect">
              <a:avLst/>
            </a:prstGeom>
            <a:solidFill>
              <a:srgbClr val="C00000"/>
            </a:solid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4400" i="1" dirty="0">
                  <a:solidFill>
                    <a:schemeClr val="bg1"/>
                  </a:solidFill>
                  <a:latin typeface="Century Gothic" pitchFamily="34" charset="0"/>
                </a:rPr>
                <a:t>Ah hah! a misconception!</a:t>
              </a:r>
            </a:p>
            <a:p>
              <a:pPr algn="ctr" defTabSz="914400" eaLnBrk="0" fontAlgn="base" hangingPunct="0">
                <a:spcBef>
                  <a:spcPct val="0"/>
                </a:spcBef>
                <a:spcAft>
                  <a:spcPct val="0"/>
                </a:spcAft>
              </a:pPr>
              <a:r>
                <a:rPr lang="en-US" sz="4400" i="1" dirty="0">
                  <a:solidFill>
                    <a:schemeClr val="bg1"/>
                  </a:solidFill>
                  <a:latin typeface="Century Gothic" pitchFamily="34" charset="0"/>
                </a:rPr>
                <a:t>Now what?</a:t>
              </a:r>
              <a:endParaRPr lang="en-US" sz="4400" dirty="0">
                <a:solidFill>
                  <a:schemeClr val="bg1"/>
                </a:solidFill>
                <a:latin typeface="Century Gothic" pitchFamily="34" charset="0"/>
              </a:endParaRPr>
            </a:p>
          </p:txBody>
        </p:sp>
      </p:grpSp>
      <p:sp>
        <p:nvSpPr>
          <p:cNvPr id="6" name="Left Arrow 5"/>
          <p:cNvSpPr>
            <a:spLocks noChangeArrowheads="1"/>
          </p:cNvSpPr>
          <p:nvPr/>
        </p:nvSpPr>
        <p:spPr bwMode="auto">
          <a:xfrm>
            <a:off x="8382000" y="762000"/>
            <a:ext cx="762000" cy="609600"/>
          </a:xfrm>
          <a:prstGeom prst="leftArrow">
            <a:avLst>
              <a:gd name="adj1" fmla="val 50000"/>
              <a:gd name="adj2" fmla="val 46441"/>
            </a:avLst>
          </a:prstGeom>
          <a:solidFill>
            <a:srgbClr val="FF0000"/>
          </a:solid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3029179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235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2358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6" grpId="0" build="p" bldLvl="2" autoUpdateAnimBg="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idx="1"/>
          </p:nvPr>
        </p:nvSpPr>
        <p:spPr>
          <a:xfrm>
            <a:off x="395536" y="2053851"/>
            <a:ext cx="8424936" cy="3834896"/>
          </a:xfrm>
        </p:spPr>
        <p:txBody>
          <a:bodyPr wrap="square">
            <a:spAutoFit/>
          </a:bodyPr>
          <a:lstStyle/>
          <a:p>
            <a:pPr marL="46038" indent="-6350" eaLnBrk="1" hangingPunct="1">
              <a:buFontTx/>
              <a:buNone/>
            </a:pPr>
            <a:r>
              <a:rPr lang="en-US" sz="3200" dirty="0"/>
              <a:t>Talk is a rich source of information, and plays a part in almost every memory we form.</a:t>
            </a:r>
          </a:p>
          <a:p>
            <a:pPr marL="46038" indent="-6350" eaLnBrk="1" hangingPunct="1">
              <a:lnSpc>
                <a:spcPct val="70000"/>
              </a:lnSpc>
              <a:buFontTx/>
              <a:buNone/>
            </a:pPr>
            <a:endParaRPr lang="en-US" sz="3200" dirty="0"/>
          </a:p>
          <a:p>
            <a:pPr marL="46038" indent="-6350" eaLnBrk="1" hangingPunct="1">
              <a:buFontTx/>
              <a:buNone/>
            </a:pPr>
            <a:r>
              <a:rPr lang="en-US" sz="3200" dirty="0"/>
              <a:t>By hearing about (and </a:t>
            </a:r>
            <a:r>
              <a:rPr lang="en-US" sz="3200" u="sng" dirty="0"/>
              <a:t>talking</a:t>
            </a:r>
            <a:r>
              <a:rPr lang="en-US" sz="3200" dirty="0"/>
              <a:t> about) concepts, procedures, and uses, our memories have more to work with.</a:t>
            </a:r>
          </a:p>
          <a:p>
            <a:pPr marL="46038" indent="-6350" eaLnBrk="1" hangingPunct="1">
              <a:buFontTx/>
              <a:buNone/>
            </a:pPr>
            <a:endParaRPr lang="en-US" sz="2400" dirty="0">
              <a:latin typeface="Optima" charset="0"/>
            </a:endParaRPr>
          </a:p>
          <a:p>
            <a:pPr marL="46038" indent="-6350" eaLnBrk="1" hangingPunct="1">
              <a:lnSpc>
                <a:spcPct val="60000"/>
              </a:lnSpc>
              <a:buFontTx/>
              <a:buNone/>
            </a:pPr>
            <a:endParaRPr lang="en-US" sz="2400" dirty="0"/>
          </a:p>
        </p:txBody>
      </p:sp>
      <p:sp>
        <p:nvSpPr>
          <p:cNvPr id="69635" name="Rectangle 3"/>
          <p:cNvSpPr>
            <a:spLocks noChangeArrowheads="1"/>
          </p:cNvSpPr>
          <p:nvPr/>
        </p:nvSpPr>
        <p:spPr bwMode="auto">
          <a:xfrm>
            <a:off x="0" y="304800"/>
            <a:ext cx="9144000" cy="1540024"/>
          </a:xfrm>
          <a:prstGeom prst="rect">
            <a:avLst/>
          </a:prstGeom>
          <a:noFill/>
          <a:ln w="9525">
            <a:solidFill>
              <a:schemeClr val="bg1"/>
            </a:solidFill>
            <a:miter lim="800000"/>
            <a:headEnd/>
            <a:tailEnd/>
          </a:ln>
        </p:spPr>
        <p:txBody>
          <a:bodyPr anchor="ctr">
            <a:prstTxWarp prst="textNoShape">
              <a:avLst/>
            </a:prstTxWarp>
          </a:bodyPr>
          <a:lstStyle/>
          <a:p>
            <a:pPr algn="ctr" defTabSz="914400" fontAlgn="base">
              <a:spcBef>
                <a:spcPct val="20000"/>
              </a:spcBef>
              <a:spcAft>
                <a:spcPct val="0"/>
              </a:spcAft>
            </a:pPr>
            <a:r>
              <a:rPr lang="en-US" sz="4000" dirty="0">
                <a:effectLst>
                  <a:outerShdw blurRad="38100" dist="38100" dir="2700000" algn="tl">
                    <a:srgbClr val="000000">
                      <a:alpha val="43137"/>
                    </a:srgbClr>
                  </a:outerShdw>
                </a:effectLst>
              </a:rPr>
              <a:t>Talk supports robust learning </a:t>
            </a:r>
            <a:endParaRPr lang="en-US" sz="4000" dirty="0" smtClean="0">
              <a:effectLst>
                <a:outerShdw blurRad="38100" dist="38100" dir="2700000" algn="tl">
                  <a:srgbClr val="000000">
                    <a:alpha val="43137"/>
                  </a:srgbClr>
                </a:outerShdw>
              </a:effectLst>
            </a:endParaRPr>
          </a:p>
          <a:p>
            <a:pPr algn="ctr" defTabSz="914400" fontAlgn="base">
              <a:spcBef>
                <a:spcPct val="20000"/>
              </a:spcBef>
              <a:spcAft>
                <a:spcPct val="0"/>
              </a:spcAft>
            </a:pPr>
            <a:r>
              <a:rPr lang="en-US" sz="4000" dirty="0" smtClean="0">
                <a:effectLst>
                  <a:outerShdw blurRad="38100" dist="38100" dir="2700000" algn="tl">
                    <a:srgbClr val="000000">
                      <a:alpha val="43137"/>
                    </a:srgbClr>
                  </a:outerShdw>
                </a:effectLst>
              </a:rPr>
              <a:t>by </a:t>
            </a:r>
            <a:r>
              <a:rPr lang="en-US" sz="4000" dirty="0">
                <a:effectLst>
                  <a:outerShdw blurRad="38100" dist="38100" dir="2700000" algn="tl">
                    <a:srgbClr val="000000">
                      <a:alpha val="43137"/>
                    </a:srgbClr>
                  </a:outerShdw>
                </a:effectLst>
              </a:rPr>
              <a:t>boosting memory in several ways.</a:t>
            </a:r>
          </a:p>
        </p:txBody>
      </p:sp>
    </p:spTree>
    <p:extLst>
      <p:ext uri="{BB962C8B-B14F-4D97-AF65-F5344CB8AC3E}">
        <p14:creationId xmlns:p14="http://schemas.microsoft.com/office/powerpoint/2010/main" val="229652078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idx="1"/>
          </p:nvPr>
        </p:nvSpPr>
        <p:spPr>
          <a:xfrm>
            <a:off x="304800" y="457200"/>
            <a:ext cx="8458200" cy="4228850"/>
          </a:xfrm>
        </p:spPr>
        <p:txBody>
          <a:bodyPr>
            <a:spAutoFit/>
          </a:bodyPr>
          <a:lstStyle/>
          <a:p>
            <a:pPr marL="2176463" indent="-2136775">
              <a:buFontTx/>
              <a:buNone/>
            </a:pPr>
            <a:r>
              <a:rPr lang="en-US" b="1" i="1" dirty="0" smtClean="0">
                <a:latin typeface="Century Gothic" pitchFamily="34" charset="0"/>
              </a:rPr>
              <a:t> </a:t>
            </a:r>
            <a:r>
              <a:rPr lang="en-US" sz="3200" b="1" i="1" dirty="0" smtClean="0">
                <a:latin typeface="Century Gothic" pitchFamily="34" charset="0"/>
              </a:rPr>
              <a:t>Teacher:</a:t>
            </a:r>
            <a:r>
              <a:rPr lang="en-US" sz="3200" dirty="0" smtClean="0">
                <a:latin typeface="Century Gothic" pitchFamily="34" charset="0"/>
              </a:rPr>
              <a:t>   Can </a:t>
            </a:r>
            <a:r>
              <a:rPr lang="en-US" sz="3200" dirty="0">
                <a:latin typeface="Century Gothic" pitchFamily="34" charset="0"/>
              </a:rPr>
              <a:t>anyone repeat what </a:t>
            </a:r>
            <a:r>
              <a:rPr lang="en-US" sz="3200" dirty="0" smtClean="0">
                <a:latin typeface="Century Gothic" pitchFamily="34" charset="0"/>
              </a:rPr>
              <a:t>Joel </a:t>
            </a:r>
            <a:r>
              <a:rPr lang="en-US" sz="3200" dirty="0">
                <a:latin typeface="Century Gothic" pitchFamily="34" charset="0"/>
              </a:rPr>
              <a:t>just said in his or her own words?  </a:t>
            </a:r>
            <a:r>
              <a:rPr lang="en-US" sz="3200" dirty="0" smtClean="0">
                <a:latin typeface="Century Gothic" pitchFamily="34" charset="0"/>
              </a:rPr>
              <a:t>Christine? </a:t>
            </a:r>
            <a:endParaRPr lang="en-US" sz="3200" dirty="0">
              <a:latin typeface="Century Gothic" pitchFamily="34" charset="0"/>
            </a:endParaRPr>
          </a:p>
          <a:p>
            <a:pPr marL="2176463" indent="-2136775"/>
            <a:endParaRPr lang="en-US" sz="3200" dirty="0">
              <a:latin typeface="Century Gothic" pitchFamily="34" charset="0"/>
            </a:endParaRPr>
          </a:p>
          <a:p>
            <a:pPr marL="2176463" indent="-2136775">
              <a:buFontTx/>
              <a:buNone/>
            </a:pPr>
            <a:r>
              <a:rPr lang="en-US" sz="3200" b="1" i="1" dirty="0" smtClean="0">
                <a:latin typeface="Century Gothic" pitchFamily="34" charset="0"/>
              </a:rPr>
              <a:t> Christine:</a:t>
            </a:r>
            <a:r>
              <a:rPr lang="en-US" sz="3200" dirty="0" smtClean="0">
                <a:latin typeface="Century Gothic" pitchFamily="34" charset="0"/>
              </a:rPr>
              <a:t> Um</a:t>
            </a:r>
            <a:r>
              <a:rPr lang="en-US" sz="3200" dirty="0">
                <a:latin typeface="Century Gothic" pitchFamily="34" charset="0"/>
              </a:rPr>
              <a:t>, I think I can.  I think he said that twenty-four is odd, because it can be divided by three with no remainder.  </a:t>
            </a:r>
          </a:p>
        </p:txBody>
      </p:sp>
      <p:grpSp>
        <p:nvGrpSpPr>
          <p:cNvPr id="2" name="Group 3"/>
          <p:cNvGrpSpPr>
            <a:grpSpLocks/>
          </p:cNvGrpSpPr>
          <p:nvPr/>
        </p:nvGrpSpPr>
        <p:grpSpPr bwMode="auto">
          <a:xfrm>
            <a:off x="914400" y="5715000"/>
            <a:ext cx="7391400" cy="762000"/>
            <a:chOff x="576" y="3600"/>
            <a:chExt cx="4656" cy="480"/>
          </a:xfrm>
        </p:grpSpPr>
        <p:sp>
          <p:nvSpPr>
            <p:cNvPr id="284677" name="Rectangle 4"/>
            <p:cNvSpPr>
              <a:spLocks noChangeArrowheads="1"/>
            </p:cNvSpPr>
            <p:nvPr/>
          </p:nvSpPr>
          <p:spPr bwMode="auto">
            <a:xfrm>
              <a:off x="576" y="3600"/>
              <a:ext cx="4656" cy="480"/>
            </a:xfrm>
            <a:prstGeom prst="rect">
              <a:avLst/>
            </a:prstGeom>
            <a:solidFill>
              <a:schemeClr val="folHlink">
                <a:alpha val="25882"/>
              </a:schemeClr>
            </a:solidFill>
            <a:ln w="9525">
              <a:solidFill>
                <a:schemeClr val="tx1"/>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smtClean="0">
                <a:solidFill>
                  <a:srgbClr val="000000"/>
                </a:solidFill>
              </a:endParaRPr>
            </a:p>
          </p:txBody>
        </p:sp>
        <p:sp>
          <p:nvSpPr>
            <p:cNvPr id="284678" name="Text Box 5"/>
            <p:cNvSpPr txBox="1">
              <a:spLocks noChangeArrowheads="1"/>
            </p:cNvSpPr>
            <p:nvPr/>
          </p:nvSpPr>
          <p:spPr bwMode="auto">
            <a:xfrm>
              <a:off x="624" y="3600"/>
              <a:ext cx="4608" cy="407"/>
            </a:xfrm>
            <a:prstGeom prst="rect">
              <a:avLst/>
            </a:prstGeom>
            <a:solidFill>
              <a:srgbClr val="C00000"/>
            </a:solidFill>
            <a:ln w="9525">
              <a:noFill/>
              <a:miter lim="800000"/>
              <a:headEnd/>
              <a:tailEnd/>
            </a:ln>
          </p:spPr>
          <p:txBody>
            <a:bodyPr>
              <a:prstTxWarp prst="textNoShape">
                <a:avLst/>
              </a:prstTxWarp>
              <a:spAutoFit/>
            </a:bodyPr>
            <a:lstStyle/>
            <a:p>
              <a:pPr algn="ctr" defTabSz="914400" eaLnBrk="0" fontAlgn="base" hangingPunct="0">
                <a:spcBef>
                  <a:spcPct val="0"/>
                </a:spcBef>
                <a:spcAft>
                  <a:spcPct val="0"/>
                </a:spcAft>
              </a:pPr>
              <a:r>
                <a:rPr lang="en-US" sz="2800" i="1" dirty="0">
                  <a:solidFill>
                    <a:schemeClr val="bg1"/>
                  </a:solidFill>
                  <a:latin typeface="Century Gothic" pitchFamily="34" charset="0"/>
                </a:rPr>
                <a:t>Are you sure she </a:t>
              </a:r>
              <a:r>
                <a:rPr lang="en-US" sz="2800" i="1" u="sng" dirty="0">
                  <a:solidFill>
                    <a:schemeClr val="bg1"/>
                  </a:solidFill>
                  <a:latin typeface="Century Gothic" pitchFamily="34" charset="0"/>
                </a:rPr>
                <a:t>should</a:t>
              </a:r>
              <a:r>
                <a:rPr lang="en-US" sz="2800" i="1" dirty="0">
                  <a:solidFill>
                    <a:schemeClr val="bg1"/>
                  </a:solidFill>
                  <a:latin typeface="Century Gothic" pitchFamily="34" charset="0"/>
                </a:rPr>
                <a:t> repeat that?</a:t>
              </a:r>
              <a:r>
                <a:rPr lang="en-US" sz="3600" i="1" dirty="0">
                  <a:solidFill>
                    <a:schemeClr val="bg1"/>
                  </a:solidFill>
                  <a:latin typeface="Century Gothic" pitchFamily="34" charset="0"/>
                </a:rPr>
                <a:t> </a:t>
              </a:r>
            </a:p>
          </p:txBody>
        </p:sp>
      </p:grpSp>
      <p:sp>
        <p:nvSpPr>
          <p:cNvPr id="6" name="Left Arrow 5"/>
          <p:cNvSpPr>
            <a:spLocks noChangeArrowheads="1"/>
          </p:cNvSpPr>
          <p:nvPr/>
        </p:nvSpPr>
        <p:spPr bwMode="auto">
          <a:xfrm>
            <a:off x="8382000" y="1066800"/>
            <a:ext cx="762000" cy="457200"/>
          </a:xfrm>
          <a:prstGeom prst="leftArrow">
            <a:avLst>
              <a:gd name="adj1" fmla="val 50000"/>
              <a:gd name="adj2" fmla="val 50000"/>
            </a:avLst>
          </a:prstGeom>
          <a:solidFill>
            <a:srgbClr val="FF0000"/>
          </a:solid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1867328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256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2563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4" grpId="0" build="p" bldLvl="2" autoUpdateAnimBg="0"/>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idx="1"/>
          </p:nvPr>
        </p:nvSpPr>
        <p:spPr>
          <a:xfrm>
            <a:off x="304800" y="457200"/>
            <a:ext cx="8458200" cy="5410712"/>
          </a:xfrm>
        </p:spPr>
        <p:txBody>
          <a:bodyPr>
            <a:spAutoFit/>
          </a:bodyPr>
          <a:lstStyle/>
          <a:p>
            <a:pPr marL="2176463" indent="-2136775">
              <a:buFont typeface="Times" charset="0"/>
              <a:buNone/>
            </a:pPr>
            <a:r>
              <a:rPr lang="en-US" b="1" i="1" dirty="0" smtClean="0">
                <a:latin typeface="Century Gothic" pitchFamily="34" charset="0"/>
              </a:rPr>
              <a:t> </a:t>
            </a:r>
            <a:r>
              <a:rPr lang="en-US" sz="3600" b="1" i="1" dirty="0" smtClean="0">
                <a:latin typeface="Century Gothic" pitchFamily="34" charset="0"/>
              </a:rPr>
              <a:t>Teacher:</a:t>
            </a:r>
            <a:r>
              <a:rPr lang="en-US" sz="3600" dirty="0" smtClean="0">
                <a:latin typeface="Century Gothic" pitchFamily="34" charset="0"/>
              </a:rPr>
              <a:t> Is </a:t>
            </a:r>
            <a:r>
              <a:rPr lang="en-US" sz="3600" dirty="0">
                <a:latin typeface="Century Gothic" pitchFamily="34" charset="0"/>
              </a:rPr>
              <a:t>that right, </a:t>
            </a:r>
            <a:r>
              <a:rPr lang="en-US" sz="3600" dirty="0" smtClean="0">
                <a:latin typeface="Century Gothic" pitchFamily="34" charset="0"/>
              </a:rPr>
              <a:t>Joel?  </a:t>
            </a:r>
            <a:r>
              <a:rPr lang="en-US" sz="3600" dirty="0">
                <a:latin typeface="Century Gothic" pitchFamily="34" charset="0"/>
              </a:rPr>
              <a:t>Is that what you said?</a:t>
            </a:r>
          </a:p>
          <a:p>
            <a:pPr marL="2176463" indent="-2136775">
              <a:buFont typeface="Times" charset="0"/>
              <a:buChar char="•"/>
            </a:pPr>
            <a:endParaRPr lang="en-US" sz="3600" dirty="0">
              <a:latin typeface="Century Gothic" pitchFamily="34" charset="0"/>
            </a:endParaRPr>
          </a:p>
          <a:p>
            <a:pPr marL="2176463" indent="-2136775">
              <a:buFont typeface="Times" charset="0"/>
              <a:buNone/>
            </a:pPr>
            <a:r>
              <a:rPr lang="en-US" sz="3600" b="1" i="1" dirty="0" smtClean="0">
                <a:latin typeface="Century Gothic" pitchFamily="34" charset="0"/>
              </a:rPr>
              <a:t> Joel: </a:t>
            </a:r>
            <a:r>
              <a:rPr lang="en-US" sz="3600" dirty="0" smtClean="0">
                <a:latin typeface="Century Gothic" pitchFamily="34" charset="0"/>
              </a:rPr>
              <a:t> </a:t>
            </a:r>
            <a:r>
              <a:rPr lang="en-US" sz="3600" dirty="0">
                <a:latin typeface="Century Gothic" pitchFamily="34" charset="0"/>
              </a:rPr>
              <a:t>Yes.  </a:t>
            </a:r>
          </a:p>
          <a:p>
            <a:pPr marL="2176463" indent="-2136775">
              <a:buFontTx/>
              <a:buNone/>
            </a:pPr>
            <a:endParaRPr lang="en-US" sz="3600" b="1" i="1" dirty="0">
              <a:latin typeface="Century Gothic" pitchFamily="34" charset="0"/>
            </a:endParaRPr>
          </a:p>
          <a:p>
            <a:pPr marL="2176463" indent="-2136775">
              <a:buFontTx/>
              <a:buNone/>
            </a:pPr>
            <a:r>
              <a:rPr lang="en-US" sz="3600" b="1" i="1" dirty="0" smtClean="0">
                <a:latin typeface="Century Gothic" pitchFamily="34" charset="0"/>
              </a:rPr>
              <a:t>Teacher:</a:t>
            </a:r>
            <a:r>
              <a:rPr lang="en-US" sz="3600" dirty="0" smtClean="0">
                <a:latin typeface="Century Gothic" pitchFamily="34" charset="0"/>
              </a:rPr>
              <a:t>	Katrina, </a:t>
            </a:r>
            <a:r>
              <a:rPr lang="en-US" sz="3600" dirty="0">
                <a:latin typeface="Century Gothic" pitchFamily="34" charset="0"/>
              </a:rPr>
              <a:t>do you agree or disagree with what </a:t>
            </a:r>
            <a:r>
              <a:rPr lang="en-US" sz="3600" dirty="0" smtClean="0">
                <a:latin typeface="Century Gothic" pitchFamily="34" charset="0"/>
              </a:rPr>
              <a:t>Joel said</a:t>
            </a:r>
            <a:r>
              <a:rPr lang="en-US" sz="3600" dirty="0">
                <a:latin typeface="Century Gothic" pitchFamily="34" charset="0"/>
              </a:rPr>
              <a:t>?</a:t>
            </a:r>
          </a:p>
          <a:p>
            <a:pPr marL="3602038" lvl="2" indent="-457200">
              <a:buFontTx/>
              <a:buNone/>
            </a:pPr>
            <a:r>
              <a:rPr lang="en-US" sz="2400" dirty="0">
                <a:latin typeface="Century Gothic" pitchFamily="34" charset="0"/>
              </a:rPr>
              <a:t> </a:t>
            </a:r>
          </a:p>
        </p:txBody>
      </p:sp>
      <p:sp>
        <p:nvSpPr>
          <p:cNvPr id="4" name="Left Arrow 3"/>
          <p:cNvSpPr>
            <a:spLocks noChangeArrowheads="1"/>
          </p:cNvSpPr>
          <p:nvPr/>
        </p:nvSpPr>
        <p:spPr bwMode="auto">
          <a:xfrm>
            <a:off x="8382000" y="1066800"/>
            <a:ext cx="762000" cy="533400"/>
          </a:xfrm>
          <a:prstGeom prst="leftArrow">
            <a:avLst>
              <a:gd name="adj1" fmla="val 50000"/>
              <a:gd name="adj2" fmla="val 50000"/>
            </a:avLst>
          </a:prstGeom>
          <a:solidFill>
            <a:srgbClr val="FF0000"/>
          </a:solid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5" name="Left Arrow 4"/>
          <p:cNvSpPr>
            <a:spLocks noChangeArrowheads="1"/>
          </p:cNvSpPr>
          <p:nvPr/>
        </p:nvSpPr>
        <p:spPr bwMode="auto">
          <a:xfrm>
            <a:off x="8382000" y="3810000"/>
            <a:ext cx="762000" cy="533400"/>
          </a:xfrm>
          <a:prstGeom prst="leftArrow">
            <a:avLst>
              <a:gd name="adj1" fmla="val 50000"/>
              <a:gd name="adj2" fmla="val 50000"/>
            </a:avLst>
          </a:prstGeom>
          <a:solidFill>
            <a:srgbClr val="FF0000"/>
          </a:solid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3350575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276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2768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27682">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499"/>
                                          </p:stCondLst>
                                        </p:cTn>
                                        <p:tgtEl>
                                          <p:spTgt spid="327682">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2" grpId="0" build="p" bldLvl="2" autoUpdateAnimBg="0"/>
      <p:bldP spid="4" grpId="0" animBg="1"/>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idx="1"/>
          </p:nvPr>
        </p:nvSpPr>
        <p:spPr>
          <a:xfrm>
            <a:off x="304800" y="457200"/>
            <a:ext cx="8458200" cy="4191917"/>
          </a:xfrm>
        </p:spPr>
        <p:txBody>
          <a:bodyPr>
            <a:spAutoFit/>
          </a:bodyPr>
          <a:lstStyle/>
          <a:p>
            <a:pPr marL="2514600" indent="-2474913">
              <a:buFontTx/>
              <a:buNone/>
            </a:pPr>
            <a:r>
              <a:rPr lang="en-US" sz="3600" b="1" i="1" dirty="0" smtClean="0">
                <a:latin typeface="Century Gothic" pitchFamily="34" charset="0"/>
              </a:rPr>
              <a:t>Katrina:</a:t>
            </a:r>
            <a:r>
              <a:rPr lang="en-US" sz="3600" dirty="0">
                <a:latin typeface="Century Gothic" pitchFamily="34" charset="0"/>
              </a:rPr>
              <a:t>	Well, I sort of . . . like, I disagree? </a:t>
            </a:r>
          </a:p>
          <a:p>
            <a:pPr marL="2514600" indent="-2474913">
              <a:buFontTx/>
              <a:buNone/>
            </a:pPr>
            <a:endParaRPr lang="en-US" sz="3600" dirty="0">
              <a:latin typeface="Century Gothic" pitchFamily="34" charset="0"/>
            </a:endParaRPr>
          </a:p>
          <a:p>
            <a:pPr marL="2514600" indent="-2474913">
              <a:buFontTx/>
              <a:buNone/>
            </a:pPr>
            <a:r>
              <a:rPr lang="en-US" sz="3600" b="1" i="1" dirty="0" smtClean="0">
                <a:latin typeface="Century Gothic" pitchFamily="34" charset="0"/>
              </a:rPr>
              <a:t> Teacher:</a:t>
            </a:r>
            <a:r>
              <a:rPr lang="en-US" sz="3600" dirty="0">
                <a:latin typeface="Century Gothic" pitchFamily="34" charset="0"/>
              </a:rPr>
              <a:t>	Can you tell us why you disagree with what he said?  What's your reasoning</a:t>
            </a:r>
            <a:r>
              <a:rPr lang="en-US" dirty="0">
                <a:latin typeface="Century Gothic" pitchFamily="34" charset="0"/>
              </a:rPr>
              <a:t>?</a:t>
            </a:r>
          </a:p>
        </p:txBody>
      </p:sp>
      <p:sp>
        <p:nvSpPr>
          <p:cNvPr id="3" name="Left Arrow 2"/>
          <p:cNvSpPr>
            <a:spLocks noChangeArrowheads="1"/>
          </p:cNvSpPr>
          <p:nvPr/>
        </p:nvSpPr>
        <p:spPr bwMode="auto">
          <a:xfrm>
            <a:off x="8382000" y="2667000"/>
            <a:ext cx="762000" cy="533400"/>
          </a:xfrm>
          <a:prstGeom prst="leftArrow">
            <a:avLst>
              <a:gd name="adj1" fmla="val 50000"/>
              <a:gd name="adj2" fmla="val 50000"/>
            </a:avLst>
          </a:prstGeom>
          <a:solidFill>
            <a:srgbClr val="FF0000"/>
          </a:solidFill>
          <a:ln w="9525">
            <a:solidFill>
              <a:schemeClr val="tx1"/>
            </a:solid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1623574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297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97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0" grpId="0" build="p" bldLvl="2" autoUpdateAnimBg="0"/>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idx="1"/>
          </p:nvPr>
        </p:nvSpPr>
        <p:spPr>
          <a:xfrm>
            <a:off x="304800" y="457200"/>
            <a:ext cx="8458200" cy="6075509"/>
          </a:xfrm>
        </p:spPr>
        <p:txBody>
          <a:bodyPr>
            <a:spAutoFit/>
          </a:bodyPr>
          <a:lstStyle/>
          <a:p>
            <a:pPr marL="2798763" indent="-2759075">
              <a:buFontTx/>
              <a:buNone/>
            </a:pPr>
            <a:r>
              <a:rPr lang="en-US" b="1" i="1" dirty="0" smtClean="0">
                <a:latin typeface="Century Gothic" pitchFamily="34" charset="0"/>
              </a:rPr>
              <a:t>Katrina:</a:t>
            </a:r>
            <a:r>
              <a:rPr lang="en-US" dirty="0">
                <a:latin typeface="Century Gothic" pitchFamily="34" charset="0"/>
              </a:rPr>
              <a:t>	</a:t>
            </a:r>
            <a:r>
              <a:rPr lang="en-US" sz="2800" dirty="0">
                <a:latin typeface="Century Gothic" pitchFamily="34" charset="0"/>
              </a:rPr>
              <a:t>Because I thought that we said yesterday that you could divide even numbers by two. And I think you can divide twenty-four by two.  And it's twelve.  So like, isn't that even?</a:t>
            </a:r>
          </a:p>
          <a:p>
            <a:pPr marL="2798763" indent="-2759075">
              <a:buFontTx/>
              <a:buNone/>
            </a:pPr>
            <a:r>
              <a:rPr lang="en-US" b="1" i="1" dirty="0" smtClean="0">
                <a:latin typeface="Century Gothic" pitchFamily="34" charset="0"/>
              </a:rPr>
              <a:t> Teacher:</a:t>
            </a:r>
            <a:r>
              <a:rPr lang="en-US" dirty="0">
                <a:latin typeface="Century Gothic" pitchFamily="34" charset="0"/>
              </a:rPr>
              <a:t>	</a:t>
            </a:r>
            <a:r>
              <a:rPr lang="en-US" sz="2800" dirty="0">
                <a:latin typeface="Century Gothic" pitchFamily="34" charset="0"/>
              </a:rPr>
              <a:t>So we have two different ideas here about the number twenty-four.  </a:t>
            </a:r>
            <a:r>
              <a:rPr lang="en-US" sz="2800" dirty="0" smtClean="0">
                <a:latin typeface="Century Gothic" pitchFamily="34" charset="0"/>
              </a:rPr>
              <a:t>Joel, </a:t>
            </a:r>
            <a:r>
              <a:rPr lang="en-US" sz="2800" dirty="0">
                <a:latin typeface="Century Gothic" pitchFamily="34" charset="0"/>
              </a:rPr>
              <a:t>you're saying that twenty-four is odd because you can divide it by three with no remainder</a:t>
            </a:r>
            <a:r>
              <a:rPr lang="en-US" sz="2800" dirty="0" smtClean="0">
                <a:latin typeface="Century Gothic" pitchFamily="34" charset="0"/>
              </a:rPr>
              <a:t>?</a:t>
            </a:r>
            <a:endParaRPr lang="en-US" dirty="0">
              <a:latin typeface="Century Gothic" pitchFamily="34" charset="0"/>
            </a:endParaRPr>
          </a:p>
          <a:p>
            <a:pPr marL="2798763" indent="-2759075">
              <a:buFontTx/>
              <a:buNone/>
            </a:pPr>
            <a:r>
              <a:rPr lang="en-US" b="1" i="1" dirty="0" smtClean="0">
                <a:latin typeface="Century Gothic" pitchFamily="34" charset="0"/>
              </a:rPr>
              <a:t>Joel:</a:t>
            </a:r>
            <a:r>
              <a:rPr lang="en-US" dirty="0">
                <a:latin typeface="Century Gothic" pitchFamily="34" charset="0"/>
              </a:rPr>
              <a:t>	</a:t>
            </a:r>
            <a:r>
              <a:rPr lang="en-US" sz="2800" dirty="0">
                <a:latin typeface="Century Gothic" pitchFamily="34" charset="0"/>
              </a:rPr>
              <a:t>Uh huh.</a:t>
            </a:r>
            <a:endParaRPr lang="en-US" sz="2000" dirty="0">
              <a:latin typeface="Century Gothic" pitchFamily="34" charset="0"/>
            </a:endParaRPr>
          </a:p>
        </p:txBody>
      </p:sp>
    </p:spTree>
    <p:extLst>
      <p:ext uri="{BB962C8B-B14F-4D97-AF65-F5344CB8AC3E}">
        <p14:creationId xmlns:p14="http://schemas.microsoft.com/office/powerpoint/2010/main" val="3658231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317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17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17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build="p" bldLvl="2"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idx="1"/>
          </p:nvPr>
        </p:nvSpPr>
        <p:spPr>
          <a:xfrm>
            <a:off x="304800" y="457200"/>
            <a:ext cx="8587680" cy="6247864"/>
          </a:xfrm>
        </p:spPr>
        <p:txBody>
          <a:bodyPr wrap="square">
            <a:spAutoFit/>
          </a:bodyPr>
          <a:lstStyle/>
          <a:p>
            <a:pPr marL="2514600" indent="-2474913">
              <a:buFontTx/>
              <a:buNone/>
            </a:pPr>
            <a:r>
              <a:rPr lang="en-US" sz="2800" b="1" i="1" dirty="0" smtClean="0">
                <a:latin typeface="Century Gothic" pitchFamily="34" charset="0"/>
              </a:rPr>
              <a:t>Teacher:</a:t>
            </a:r>
            <a:r>
              <a:rPr lang="en-US" sz="2800" dirty="0">
                <a:latin typeface="Century Gothic" pitchFamily="34" charset="0"/>
              </a:rPr>
              <a:t>	</a:t>
            </a:r>
            <a:r>
              <a:rPr lang="en-US" sz="3200" dirty="0">
                <a:latin typeface="Century Gothic" pitchFamily="34" charset="0"/>
              </a:rPr>
              <a:t>And </a:t>
            </a:r>
            <a:r>
              <a:rPr lang="en-US" sz="3200" dirty="0" smtClean="0">
                <a:latin typeface="Century Gothic" pitchFamily="34" charset="0"/>
              </a:rPr>
              <a:t>Katrina, </a:t>
            </a:r>
            <a:r>
              <a:rPr lang="en-US" sz="3200" dirty="0">
                <a:latin typeface="Century Gothic" pitchFamily="34" charset="0"/>
              </a:rPr>
              <a:t>you're saying that it's even because you can divide it by two?  Is that correct?</a:t>
            </a:r>
          </a:p>
          <a:p>
            <a:pPr marL="2514600" indent="-2474913">
              <a:buFontTx/>
              <a:buNone/>
            </a:pPr>
            <a:endParaRPr lang="en-US" sz="2800" dirty="0">
              <a:latin typeface="Century Gothic" pitchFamily="34" charset="0"/>
            </a:endParaRPr>
          </a:p>
          <a:p>
            <a:pPr marL="2514600" indent="-2474913">
              <a:buFontTx/>
              <a:buNone/>
            </a:pPr>
            <a:r>
              <a:rPr lang="en-US" sz="2800" b="1" i="1" dirty="0" smtClean="0">
                <a:latin typeface="Century Gothic" pitchFamily="34" charset="0"/>
              </a:rPr>
              <a:t>Katrina:</a:t>
            </a:r>
            <a:r>
              <a:rPr lang="en-US" sz="2800" dirty="0">
                <a:latin typeface="Century Gothic" pitchFamily="34" charset="0"/>
              </a:rPr>
              <a:t>	</a:t>
            </a:r>
            <a:r>
              <a:rPr lang="en-US" sz="3200" dirty="0">
                <a:latin typeface="Century Gothic" pitchFamily="34" charset="0"/>
              </a:rPr>
              <a:t>Yes.</a:t>
            </a:r>
            <a:endParaRPr lang="en-US" sz="2800" dirty="0">
              <a:latin typeface="Century Gothic" pitchFamily="34" charset="0"/>
            </a:endParaRPr>
          </a:p>
          <a:p>
            <a:pPr marL="2514600" indent="-2474913">
              <a:buFontTx/>
              <a:buNone/>
            </a:pPr>
            <a:endParaRPr lang="en-US" sz="2800" dirty="0">
              <a:latin typeface="Century Gothic" pitchFamily="34" charset="0"/>
            </a:endParaRPr>
          </a:p>
          <a:p>
            <a:pPr marL="2514600" indent="-2474913">
              <a:buFontTx/>
              <a:buNone/>
            </a:pPr>
            <a:r>
              <a:rPr lang="en-US" sz="2800" b="1" i="1" dirty="0" smtClean="0">
                <a:latin typeface="Century Gothic" pitchFamily="34" charset="0"/>
              </a:rPr>
              <a:t>Teacher:</a:t>
            </a:r>
            <a:r>
              <a:rPr lang="en-US" sz="2800" dirty="0">
                <a:latin typeface="Century Gothic" pitchFamily="34" charset="0"/>
              </a:rPr>
              <a:t>	</a:t>
            </a:r>
            <a:r>
              <a:rPr lang="en-US" sz="3200" dirty="0">
                <a:latin typeface="Century Gothic" pitchFamily="34" charset="0"/>
              </a:rPr>
              <a:t>OK, so take a minute to talk to the person next to you. Do you agree or disagree with </a:t>
            </a:r>
            <a:r>
              <a:rPr lang="en-US" sz="3200" dirty="0" smtClean="0">
                <a:latin typeface="Century Gothic" pitchFamily="34" charset="0"/>
              </a:rPr>
              <a:t>Katrina’s </a:t>
            </a:r>
            <a:r>
              <a:rPr lang="en-US" sz="3200" dirty="0">
                <a:latin typeface="Century Gothic" pitchFamily="34" charset="0"/>
              </a:rPr>
              <a:t>or </a:t>
            </a:r>
            <a:r>
              <a:rPr lang="en-US" sz="3200" dirty="0" smtClean="0">
                <a:latin typeface="Century Gothic" pitchFamily="34" charset="0"/>
              </a:rPr>
              <a:t>Joel's </a:t>
            </a:r>
            <a:r>
              <a:rPr lang="en-US" sz="3200" dirty="0">
                <a:latin typeface="Century Gothic" pitchFamily="34" charset="0"/>
              </a:rPr>
              <a:t>ideas?  </a:t>
            </a:r>
            <a:r>
              <a:rPr lang="en-US" sz="3200" b="1" dirty="0">
                <a:solidFill>
                  <a:srgbClr val="C00000"/>
                </a:solidFill>
                <a:latin typeface="Century Gothic" pitchFamily="34" charset="0"/>
              </a:rPr>
              <a:t>Talk to your partner.</a:t>
            </a:r>
            <a:r>
              <a:rPr lang="en-US" b="1" dirty="0">
                <a:solidFill>
                  <a:srgbClr val="C00000"/>
                </a:solidFill>
                <a:latin typeface="Century Gothic" pitchFamily="34" charset="0"/>
              </a:rPr>
              <a:t> </a:t>
            </a:r>
          </a:p>
        </p:txBody>
      </p:sp>
    </p:spTree>
    <p:extLst>
      <p:ext uri="{BB962C8B-B14F-4D97-AF65-F5344CB8AC3E}">
        <p14:creationId xmlns:p14="http://schemas.microsoft.com/office/powerpoint/2010/main" val="601406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338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38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38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build="p" bldLvl="2"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idx="1"/>
          </p:nvPr>
        </p:nvSpPr>
        <p:spPr>
          <a:xfrm>
            <a:off x="304800" y="457200"/>
            <a:ext cx="8839200" cy="4610493"/>
          </a:xfrm>
        </p:spPr>
        <p:txBody>
          <a:bodyPr>
            <a:spAutoFit/>
          </a:bodyPr>
          <a:lstStyle/>
          <a:p>
            <a:pPr marL="0" indent="39688">
              <a:buFontTx/>
              <a:buNone/>
            </a:pPr>
            <a:r>
              <a:rPr lang="en-US" sz="3600" i="1" dirty="0">
                <a:latin typeface="Century Gothic" pitchFamily="34" charset="0"/>
              </a:rPr>
              <a:t>[Students talk in pairs for a minute.  </a:t>
            </a:r>
            <a:r>
              <a:rPr lang="en-US" sz="3600" i="1" dirty="0" smtClean="0">
                <a:latin typeface="Century Gothic" pitchFamily="34" charset="0"/>
              </a:rPr>
              <a:t>The teacher circulates </a:t>
            </a:r>
            <a:r>
              <a:rPr lang="en-US" sz="3600" i="1" dirty="0">
                <a:latin typeface="Century Gothic" pitchFamily="34" charset="0"/>
              </a:rPr>
              <a:t>and hears </a:t>
            </a:r>
            <a:r>
              <a:rPr lang="en-US" sz="3600" i="1" dirty="0" smtClean="0">
                <a:latin typeface="Century Gothic" pitchFamily="34" charset="0"/>
              </a:rPr>
              <a:t>Robert  </a:t>
            </a:r>
            <a:r>
              <a:rPr lang="en-US" sz="3600" i="1" dirty="0">
                <a:latin typeface="Century Gothic" pitchFamily="34" charset="0"/>
              </a:rPr>
              <a:t>talking to his partner</a:t>
            </a:r>
            <a:r>
              <a:rPr lang="en-US" sz="3600" i="1" dirty="0" smtClean="0">
                <a:latin typeface="Century Gothic" pitchFamily="34" charset="0"/>
              </a:rPr>
              <a:t>.]</a:t>
            </a:r>
            <a:endParaRPr lang="en-US" sz="3600" i="1" dirty="0">
              <a:latin typeface="Century Gothic" pitchFamily="34" charset="0"/>
            </a:endParaRPr>
          </a:p>
          <a:p>
            <a:pPr marL="0" indent="39688"/>
            <a:endParaRPr lang="en-US" sz="3200" b="1" dirty="0">
              <a:latin typeface="Century Gothic" pitchFamily="34" charset="0"/>
            </a:endParaRPr>
          </a:p>
          <a:p>
            <a:pPr marL="0" indent="39688">
              <a:buFontTx/>
              <a:buNone/>
            </a:pPr>
            <a:r>
              <a:rPr lang="en-US" sz="3200" b="1" i="1" dirty="0" smtClean="0">
                <a:latin typeface="Century Gothic" pitchFamily="34" charset="0"/>
              </a:rPr>
              <a:t> Teacher:</a:t>
            </a:r>
            <a:r>
              <a:rPr lang="en-US" sz="3200" dirty="0">
                <a:latin typeface="Century Gothic" pitchFamily="34" charset="0"/>
              </a:rPr>
              <a:t> </a:t>
            </a:r>
            <a:r>
              <a:rPr lang="en-US" sz="3200" dirty="0" smtClean="0">
                <a:latin typeface="Century Gothic" pitchFamily="34" charset="0"/>
              </a:rPr>
              <a:t>Robert.  </a:t>
            </a:r>
            <a:r>
              <a:rPr lang="en-US" sz="3200" dirty="0">
                <a:latin typeface="Century Gothic" pitchFamily="34" charset="0"/>
              </a:rPr>
              <a:t>Tell us what you </a:t>
            </a:r>
            <a:r>
              <a:rPr lang="en-US" sz="3200" dirty="0" smtClean="0">
                <a:latin typeface="Century Gothic" pitchFamily="34" charset="0"/>
              </a:rPr>
              <a:t>		talked about </a:t>
            </a:r>
            <a:r>
              <a:rPr lang="en-US" sz="3200" dirty="0">
                <a:latin typeface="Century Gothic" pitchFamily="34" charset="0"/>
              </a:rPr>
              <a:t>with your partner.  </a:t>
            </a:r>
          </a:p>
          <a:p>
            <a:pPr marL="0" indent="39688"/>
            <a:endParaRPr lang="en-US" sz="3200" dirty="0">
              <a:latin typeface="Century Gothic" pitchFamily="34" charset="0"/>
            </a:endParaRPr>
          </a:p>
          <a:p>
            <a:pPr marL="0" indent="39688">
              <a:buFontTx/>
              <a:buNone/>
            </a:pPr>
            <a:r>
              <a:rPr lang="en-US" sz="3200" dirty="0">
                <a:latin typeface="Century Gothic" pitchFamily="34" charset="0"/>
              </a:rPr>
              <a:t>[</a:t>
            </a:r>
            <a:r>
              <a:rPr lang="en-US" sz="3200" b="1" dirty="0">
                <a:solidFill>
                  <a:srgbClr val="C00000"/>
                </a:solidFill>
                <a:latin typeface="Century Gothic" pitchFamily="34" charset="0"/>
              </a:rPr>
              <a:t>15 seconds go by</a:t>
            </a:r>
            <a:r>
              <a:rPr lang="en-US" sz="3200" dirty="0">
                <a:latin typeface="Century Gothic" pitchFamily="34" charset="0"/>
              </a:rPr>
              <a:t>]</a:t>
            </a:r>
          </a:p>
        </p:txBody>
      </p:sp>
    </p:spTree>
    <p:extLst>
      <p:ext uri="{BB962C8B-B14F-4D97-AF65-F5344CB8AC3E}">
        <p14:creationId xmlns:p14="http://schemas.microsoft.com/office/powerpoint/2010/main" val="187579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358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58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58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4" grpId="0" build="p" bldLvl="2"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idx="1"/>
          </p:nvPr>
        </p:nvSpPr>
        <p:spPr>
          <a:xfrm>
            <a:off x="304800" y="457200"/>
            <a:ext cx="8458200" cy="6297108"/>
          </a:xfrm>
        </p:spPr>
        <p:txBody>
          <a:bodyPr>
            <a:spAutoFit/>
          </a:bodyPr>
          <a:lstStyle/>
          <a:p>
            <a:pPr marL="2565400" indent="-2525713">
              <a:buFont typeface="Times" charset="0"/>
              <a:buNone/>
            </a:pPr>
            <a:r>
              <a:rPr lang="en-US" sz="3200" b="1" i="1" dirty="0" smtClean="0">
                <a:latin typeface="Century Gothic" pitchFamily="34" charset="0"/>
              </a:rPr>
              <a:t>Robert:</a:t>
            </a:r>
            <a:r>
              <a:rPr lang="en-US" sz="3200" b="1" i="1" dirty="0">
                <a:latin typeface="Century Gothic" pitchFamily="34" charset="0"/>
              </a:rPr>
              <a:t>	</a:t>
            </a:r>
            <a:r>
              <a:rPr lang="en-US" sz="3200" dirty="0">
                <a:latin typeface="Century Gothic" pitchFamily="34" charset="0"/>
              </a:rPr>
              <a:t>Yes, I agree with </a:t>
            </a:r>
            <a:r>
              <a:rPr lang="en-US" sz="3200" dirty="0" smtClean="0">
                <a:latin typeface="Century Gothic" pitchFamily="34" charset="0"/>
              </a:rPr>
              <a:t>Katrina’s </a:t>
            </a:r>
            <a:r>
              <a:rPr lang="en-US" sz="3200" dirty="0">
                <a:latin typeface="Century Gothic" pitchFamily="34" charset="0"/>
              </a:rPr>
              <a:t>idea, because you tell us something is even is to divide by two.  </a:t>
            </a:r>
          </a:p>
          <a:p>
            <a:pPr marL="2565400" indent="-2525713">
              <a:buFont typeface="Times" charset="0"/>
              <a:buNone/>
            </a:pPr>
            <a:r>
              <a:rPr lang="en-US" sz="3200" dirty="0">
                <a:latin typeface="Century Gothic" pitchFamily="34" charset="0"/>
              </a:rPr>
              <a:t>	And we can divide twenty-four by three, and we can divide twenty-four by four. And they don't get no </a:t>
            </a:r>
            <a:r>
              <a:rPr lang="en-US" sz="3200" dirty="0" smtClean="0">
                <a:latin typeface="Century Gothic" pitchFamily="34" charset="0"/>
              </a:rPr>
              <a:t>remainders</a:t>
            </a:r>
            <a:r>
              <a:rPr lang="en-US" sz="3200" dirty="0">
                <a:latin typeface="Century Gothic" pitchFamily="34" charset="0"/>
              </a:rPr>
              <a:t>.  </a:t>
            </a:r>
          </a:p>
          <a:p>
            <a:pPr marL="2565400" indent="-2525713">
              <a:buFont typeface="Times" charset="0"/>
              <a:buNone/>
            </a:pPr>
            <a:r>
              <a:rPr lang="en-US" sz="3200" dirty="0">
                <a:latin typeface="Century Gothic" pitchFamily="34" charset="0"/>
              </a:rPr>
              <a:t>	So I think we should stick with two only. </a:t>
            </a:r>
          </a:p>
          <a:p>
            <a:pPr marL="2565400" indent="-2525713"/>
            <a:endParaRPr lang="en-US" sz="3200" dirty="0">
              <a:latin typeface="Times" charset="0"/>
            </a:endParaRPr>
          </a:p>
        </p:txBody>
      </p:sp>
    </p:spTree>
    <p:extLst>
      <p:ext uri="{BB962C8B-B14F-4D97-AF65-F5344CB8AC3E}">
        <p14:creationId xmlns:p14="http://schemas.microsoft.com/office/powerpoint/2010/main" val="3494180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379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build="p" bldLvl="2"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idx="1"/>
          </p:nvPr>
        </p:nvSpPr>
        <p:spPr>
          <a:xfrm>
            <a:off x="395536" y="836712"/>
            <a:ext cx="8305800" cy="5275290"/>
          </a:xfrm>
        </p:spPr>
        <p:txBody>
          <a:bodyPr>
            <a:spAutoFit/>
          </a:bodyPr>
          <a:lstStyle/>
          <a:p>
            <a:pPr marL="46038" indent="-6350">
              <a:buFontTx/>
              <a:buNone/>
            </a:pPr>
            <a:r>
              <a:rPr lang="en-US" sz="2800" i="1" dirty="0">
                <a:latin typeface="Century Gothic" pitchFamily="34" charset="0"/>
              </a:rPr>
              <a:t>What is happening?</a:t>
            </a:r>
          </a:p>
          <a:p>
            <a:pPr marL="46038" indent="-6350">
              <a:buFontTx/>
              <a:buNone/>
            </a:pPr>
            <a:endParaRPr lang="en-US" sz="2800" i="1" dirty="0">
              <a:latin typeface="Century Gothic" pitchFamily="34" charset="0"/>
            </a:endParaRPr>
          </a:p>
          <a:p>
            <a:pPr marL="46038" indent="-6350">
              <a:buFontTx/>
              <a:buNone/>
            </a:pPr>
            <a:r>
              <a:rPr lang="en-US" sz="3200" dirty="0">
                <a:latin typeface="Century Gothic" pitchFamily="34" charset="0"/>
              </a:rPr>
              <a:t>The concepts of "even" and "odd" are being sharpened and clarified, through bringing together different students' understandings.</a:t>
            </a:r>
          </a:p>
          <a:p>
            <a:pPr marL="46038" indent="-6350">
              <a:buNone/>
            </a:pPr>
            <a:r>
              <a:rPr lang="en-US" sz="3200" dirty="0" smtClean="0">
                <a:latin typeface="Century Gothic" pitchFamily="34" charset="0"/>
              </a:rPr>
              <a:t>Together</a:t>
            </a:r>
            <a:r>
              <a:rPr lang="en-US" sz="3200" dirty="0">
                <a:latin typeface="Century Gothic" pitchFamily="34" charset="0"/>
              </a:rPr>
              <a:t>, these understandings provide a space to engage with the idea more deeply.</a:t>
            </a:r>
            <a:endParaRPr lang="en-US" sz="3200" i="1" dirty="0">
              <a:latin typeface="Century Gothic" pitchFamily="34" charset="0"/>
            </a:endParaRPr>
          </a:p>
          <a:p>
            <a:pPr marL="46038" indent="-6350">
              <a:buFontTx/>
              <a:buNone/>
            </a:pPr>
            <a:endParaRPr lang="en-US" sz="3200" dirty="0">
              <a:latin typeface="Century Gothic" pitchFamily="34" charset="0"/>
            </a:endParaRPr>
          </a:p>
        </p:txBody>
      </p:sp>
    </p:spTree>
    <p:extLst>
      <p:ext uri="{BB962C8B-B14F-4D97-AF65-F5344CB8AC3E}">
        <p14:creationId xmlns:p14="http://schemas.microsoft.com/office/powerpoint/2010/main" val="2032813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42108" y="152399"/>
            <a:ext cx="7897091" cy="1404393"/>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AU" dirty="0" smtClean="0"/>
              <a:t>4 Big Ideas</a:t>
            </a:r>
            <a:endParaRPr lang="en-AU" dirty="0"/>
          </a:p>
        </p:txBody>
      </p:sp>
      <p:sp>
        <p:nvSpPr>
          <p:cNvPr id="5" name="Content Placeholder 2"/>
          <p:cNvSpPr txBox="1">
            <a:spLocks/>
          </p:cNvSpPr>
          <p:nvPr/>
        </p:nvSpPr>
        <p:spPr>
          <a:xfrm>
            <a:off x="395536" y="1556792"/>
            <a:ext cx="8443664" cy="47217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457200" indent="-457200">
              <a:buFont typeface="+mj-lt"/>
              <a:buAutoNum type="arabicPeriod"/>
            </a:pPr>
            <a:r>
              <a:rPr lang="en-AU" sz="3200" dirty="0" smtClean="0"/>
              <a:t>You have to make what everyone says and what you say understandable. </a:t>
            </a:r>
          </a:p>
          <a:p>
            <a:pPr marL="457200" indent="-457200">
              <a:buFont typeface="+mj-lt"/>
              <a:buAutoNum type="arabicPeriod"/>
            </a:pPr>
            <a:r>
              <a:rPr lang="en-AU" sz="3200" dirty="0" smtClean="0"/>
              <a:t>You have to manage coherence.</a:t>
            </a:r>
            <a:r>
              <a:rPr lang="en-AU" sz="3200" dirty="0"/>
              <a:t> </a:t>
            </a:r>
            <a:endParaRPr lang="en-AU" sz="3200" dirty="0" smtClean="0"/>
          </a:p>
          <a:p>
            <a:pPr marL="457200" indent="-457200">
              <a:buFont typeface="+mj-lt"/>
              <a:buAutoNum type="arabicPeriod"/>
            </a:pPr>
            <a:r>
              <a:rPr lang="en-AU" sz="3200" dirty="0" smtClean="0"/>
              <a:t>You </a:t>
            </a:r>
            <a:r>
              <a:rPr lang="en-AU" sz="3200" dirty="0"/>
              <a:t>have to be able to develop and maintain student support with student engagement and motivation</a:t>
            </a:r>
            <a:r>
              <a:rPr lang="en-AU" sz="3200" dirty="0" smtClean="0"/>
              <a:t>.</a:t>
            </a:r>
            <a:r>
              <a:rPr lang="en-AU" sz="3200" dirty="0"/>
              <a:t> </a:t>
            </a:r>
            <a:endParaRPr lang="en-AU" sz="3200" dirty="0" smtClean="0"/>
          </a:p>
          <a:p>
            <a:pPr marL="457200" indent="-457200">
              <a:buFont typeface="+mj-lt"/>
              <a:buAutoNum type="arabicPeriod"/>
            </a:pPr>
            <a:r>
              <a:rPr lang="en-AU" sz="3200" dirty="0" smtClean="0"/>
              <a:t>You </a:t>
            </a:r>
            <a:r>
              <a:rPr lang="en-AU" sz="3200" dirty="0"/>
              <a:t>have to be managing equitable participation.</a:t>
            </a:r>
          </a:p>
          <a:p>
            <a:pPr marL="457200" indent="-457200">
              <a:buFont typeface="+mj-lt"/>
              <a:buAutoNum type="arabicPeriod"/>
            </a:pPr>
            <a:endParaRPr lang="en-AU" sz="3200" dirty="0"/>
          </a:p>
          <a:p>
            <a:pPr marL="457200" indent="-457200">
              <a:buFont typeface="+mj-lt"/>
              <a:buAutoNum type="arabicPeriod"/>
            </a:pPr>
            <a:endParaRPr lang="en-AU" dirty="0" smtClean="0"/>
          </a:p>
          <a:p>
            <a:pPr marL="457200" indent="-457200">
              <a:buFont typeface="+mj-lt"/>
              <a:buAutoNum type="arabicPeriod"/>
            </a:pPr>
            <a:endParaRPr lang="en-AU" dirty="0"/>
          </a:p>
        </p:txBody>
      </p:sp>
    </p:spTree>
    <p:extLst>
      <p:ext uri="{BB962C8B-B14F-4D97-AF65-F5344CB8AC3E}">
        <p14:creationId xmlns:p14="http://schemas.microsoft.com/office/powerpoint/2010/main" val="21879019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Productive Talk Moves</a:t>
            </a:r>
            <a:endParaRPr lang="en-AU" dirty="0"/>
          </a:p>
        </p:txBody>
      </p:sp>
      <p:sp>
        <p:nvSpPr>
          <p:cNvPr id="3" name="Content Placeholder 2"/>
          <p:cNvSpPr>
            <a:spLocks noGrp="1"/>
          </p:cNvSpPr>
          <p:nvPr>
            <p:ph idx="1"/>
          </p:nvPr>
        </p:nvSpPr>
        <p:spPr>
          <a:xfrm>
            <a:off x="395536" y="2060848"/>
            <a:ext cx="8229600" cy="4525963"/>
          </a:xfrm>
        </p:spPr>
        <p:txBody>
          <a:bodyPr>
            <a:normAutofit/>
          </a:bodyPr>
          <a:lstStyle/>
          <a:p>
            <a:r>
              <a:rPr lang="en-AU" sz="3000" b="1" dirty="0" smtClean="0">
                <a:solidFill>
                  <a:schemeClr val="tx2"/>
                </a:solidFill>
              </a:rPr>
              <a:t>Revoicing </a:t>
            </a:r>
            <a:r>
              <a:rPr lang="en-AU" sz="3000" dirty="0" smtClean="0"/>
              <a:t>( by the teacher) a student’s contribution</a:t>
            </a:r>
          </a:p>
          <a:p>
            <a:r>
              <a:rPr lang="en-AU" sz="3000" dirty="0" smtClean="0"/>
              <a:t>Asking students to </a:t>
            </a:r>
            <a:r>
              <a:rPr lang="en-AU" sz="3000" b="1" dirty="0" smtClean="0">
                <a:solidFill>
                  <a:schemeClr val="tx2"/>
                </a:solidFill>
              </a:rPr>
              <a:t>re-state</a:t>
            </a:r>
            <a:r>
              <a:rPr lang="en-AU" sz="3000" dirty="0" smtClean="0"/>
              <a:t> another student’s contribution</a:t>
            </a:r>
          </a:p>
          <a:p>
            <a:r>
              <a:rPr lang="en-AU" sz="3000" dirty="0" smtClean="0"/>
              <a:t>Asking students to apply their own </a:t>
            </a:r>
            <a:r>
              <a:rPr lang="en-AU" sz="3000" b="1" dirty="0" smtClean="0">
                <a:solidFill>
                  <a:schemeClr val="tx2"/>
                </a:solidFill>
              </a:rPr>
              <a:t>reasoning</a:t>
            </a:r>
            <a:r>
              <a:rPr lang="en-AU" sz="3000" dirty="0" smtClean="0"/>
              <a:t> to someone else’s reasoning</a:t>
            </a:r>
          </a:p>
          <a:p>
            <a:r>
              <a:rPr lang="en-AU" sz="3000" b="1" dirty="0" smtClean="0">
                <a:solidFill>
                  <a:schemeClr val="tx2"/>
                </a:solidFill>
              </a:rPr>
              <a:t>Prompting</a:t>
            </a:r>
            <a:r>
              <a:rPr lang="en-AU" sz="3000" dirty="0" smtClean="0">
                <a:solidFill>
                  <a:schemeClr val="tx2"/>
                </a:solidFill>
              </a:rPr>
              <a:t> </a:t>
            </a:r>
            <a:r>
              <a:rPr lang="en-AU" sz="3000" dirty="0" smtClean="0"/>
              <a:t>students for further participation</a:t>
            </a:r>
          </a:p>
          <a:p>
            <a:r>
              <a:rPr lang="en-AU" sz="3000" dirty="0" smtClean="0"/>
              <a:t>Using </a:t>
            </a:r>
            <a:r>
              <a:rPr lang="en-AU" sz="3000" b="1" dirty="0" smtClean="0">
                <a:solidFill>
                  <a:schemeClr val="tx2"/>
                </a:solidFill>
              </a:rPr>
              <a:t>wait time</a:t>
            </a:r>
            <a:endParaRPr lang="en-AU" sz="3000" b="1" dirty="0">
              <a:solidFill>
                <a:schemeClr val="tx2"/>
              </a:solidFill>
            </a:endParaRPr>
          </a:p>
        </p:txBody>
      </p:sp>
    </p:spTree>
    <p:extLst>
      <p:ext uri="{BB962C8B-B14F-4D97-AF65-F5344CB8AC3E}">
        <p14:creationId xmlns:p14="http://schemas.microsoft.com/office/powerpoint/2010/main" val="25744378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irectionservice.org/cadre/images/Image2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7140"/>
            <a:ext cx="5976664" cy="710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0215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0" y="133350"/>
            <a:ext cx="8905875" cy="1927498"/>
          </a:xfrm>
        </p:spPr>
        <p:txBody>
          <a:bodyPr lIns="90000" tIns="46800" rIns="90000" bIns="46800"/>
          <a:lstStyle/>
          <a:p>
            <a:pPr defTabSz="449263" eaLnBrk="1" hangingPunct="1">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One more tool to help with all of these steps…</a:t>
            </a:r>
            <a:endParaRPr lang="en-GB" sz="4800" i="1" dirty="0"/>
          </a:p>
        </p:txBody>
      </p:sp>
      <p:sp>
        <p:nvSpPr>
          <p:cNvPr id="6" name="Rectangle 5"/>
          <p:cNvSpPr>
            <a:spLocks noChangeArrowheads="1"/>
          </p:cNvSpPr>
          <p:nvPr/>
        </p:nvSpPr>
        <p:spPr bwMode="auto">
          <a:xfrm>
            <a:off x="323528" y="2501278"/>
            <a:ext cx="8496944" cy="2825389"/>
          </a:xfrm>
          <a:prstGeom prst="rect">
            <a:avLst/>
          </a:prstGeom>
          <a:noFill/>
          <a:ln w="9525">
            <a:noFill/>
            <a:miter lim="800000"/>
            <a:headEnd/>
            <a:tailEnd/>
          </a:ln>
        </p:spPr>
        <p:txBody>
          <a:bodyPr wrap="square">
            <a:prstTxWarp prst="textNoShape">
              <a:avLst/>
            </a:prstTxWarp>
            <a:spAutoFit/>
          </a:bodyPr>
          <a:lstStyle/>
          <a:p>
            <a:pPr algn="ctr" defTabSz="914400" fontAlgn="base">
              <a:lnSpc>
                <a:spcPct val="150000"/>
              </a:lnSpc>
              <a:spcBef>
                <a:spcPct val="20000"/>
              </a:spcBef>
              <a:spcAft>
                <a:spcPct val="0"/>
              </a:spcAft>
            </a:pPr>
            <a:r>
              <a:rPr lang="en-US" sz="3200" b="1" dirty="0">
                <a:solidFill>
                  <a:schemeClr val="tx1">
                    <a:lumMod val="50000"/>
                    <a:lumOff val="50000"/>
                  </a:schemeClr>
                </a:solidFill>
                <a:latin typeface="+mj-lt"/>
                <a:cs typeface="Calibri"/>
              </a:rPr>
              <a:t>Using your ‘poker face’ and </a:t>
            </a:r>
            <a:br>
              <a:rPr lang="en-US" sz="3200" b="1" dirty="0">
                <a:solidFill>
                  <a:schemeClr val="tx1">
                    <a:lumMod val="50000"/>
                    <a:lumOff val="50000"/>
                  </a:schemeClr>
                </a:solidFill>
                <a:latin typeface="+mj-lt"/>
                <a:cs typeface="Calibri"/>
              </a:rPr>
            </a:br>
            <a:r>
              <a:rPr lang="en-US" sz="3200" b="1" dirty="0">
                <a:solidFill>
                  <a:schemeClr val="tx1">
                    <a:lumMod val="50000"/>
                    <a:lumOff val="50000"/>
                  </a:schemeClr>
                </a:solidFill>
                <a:latin typeface="+mj-lt"/>
                <a:cs typeface="Calibri"/>
              </a:rPr>
              <a:t>          your ‘poker voice’…</a:t>
            </a:r>
            <a:endParaRPr lang="en-US" sz="2400" b="1" dirty="0">
              <a:solidFill>
                <a:schemeClr val="tx1">
                  <a:lumMod val="50000"/>
                  <a:lumOff val="50000"/>
                </a:schemeClr>
              </a:solidFill>
              <a:latin typeface="+mj-lt"/>
              <a:cs typeface="Calibri"/>
            </a:endParaRPr>
          </a:p>
          <a:p>
            <a:pPr algn="ctr" defTabSz="914400" fontAlgn="base">
              <a:lnSpc>
                <a:spcPct val="150000"/>
              </a:lnSpc>
              <a:spcBef>
                <a:spcPct val="20000"/>
              </a:spcBef>
              <a:spcAft>
                <a:spcPct val="0"/>
              </a:spcAft>
            </a:pPr>
            <a:endParaRPr lang="en-US" sz="2400" dirty="0">
              <a:solidFill>
                <a:schemeClr val="tx1">
                  <a:lumMod val="50000"/>
                  <a:lumOff val="50000"/>
                </a:schemeClr>
              </a:solidFill>
              <a:latin typeface="+mj-lt"/>
            </a:endParaRPr>
          </a:p>
          <a:p>
            <a:pPr algn="ctr" defTabSz="914400" fontAlgn="base">
              <a:lnSpc>
                <a:spcPct val="150000"/>
              </a:lnSpc>
              <a:spcBef>
                <a:spcPct val="20000"/>
              </a:spcBef>
              <a:spcAft>
                <a:spcPct val="0"/>
              </a:spcAft>
            </a:pPr>
            <a:r>
              <a:rPr lang="en-US" sz="2400" dirty="0">
                <a:solidFill>
                  <a:schemeClr val="tx1">
                    <a:lumMod val="50000"/>
                    <a:lumOff val="50000"/>
                  </a:schemeClr>
                </a:solidFill>
                <a:latin typeface="+mj-lt"/>
              </a:rPr>
              <a:t>  </a:t>
            </a:r>
          </a:p>
        </p:txBody>
      </p:sp>
      <p:pic>
        <p:nvPicPr>
          <p:cNvPr id="7" name="Picture 6" descr="Screen shot 2011-08-15 at 10.31.57 PM.png"/>
          <p:cNvPicPr>
            <a:picLocks noChangeAspect="1"/>
          </p:cNvPicPr>
          <p:nvPr/>
        </p:nvPicPr>
        <p:blipFill>
          <a:blip r:embed="rId3"/>
          <a:stretch>
            <a:fillRect/>
          </a:stretch>
        </p:blipFill>
        <p:spPr>
          <a:xfrm>
            <a:off x="541338" y="3877078"/>
            <a:ext cx="2471061" cy="2899178"/>
          </a:xfrm>
          <a:prstGeom prst="rect">
            <a:avLst/>
          </a:prstGeom>
        </p:spPr>
      </p:pic>
    </p:spTree>
    <p:extLst>
      <p:ext uri="{BB962C8B-B14F-4D97-AF65-F5344CB8AC3E}">
        <p14:creationId xmlns:p14="http://schemas.microsoft.com/office/powerpoint/2010/main" val="318600575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The harsh realities </a:t>
            </a:r>
            <a:br>
              <a:rPr lang="en-AU" dirty="0" smtClean="0"/>
            </a:br>
            <a:r>
              <a:rPr lang="en-AU" dirty="0" smtClean="0"/>
              <a:t>of the classroom</a:t>
            </a:r>
            <a:endParaRPr lang="en-AU" dirty="0"/>
          </a:p>
        </p:txBody>
      </p:sp>
      <p:sp>
        <p:nvSpPr>
          <p:cNvPr id="3" name="Content Placeholder 2"/>
          <p:cNvSpPr>
            <a:spLocks noGrp="1"/>
          </p:cNvSpPr>
          <p:nvPr>
            <p:ph idx="1"/>
          </p:nvPr>
        </p:nvSpPr>
        <p:spPr>
          <a:xfrm>
            <a:off x="467544" y="1916832"/>
            <a:ext cx="8219256" cy="4209331"/>
          </a:xfrm>
        </p:spPr>
        <p:txBody>
          <a:bodyPr>
            <a:normAutofit/>
          </a:bodyPr>
          <a:lstStyle/>
          <a:p>
            <a:pPr marL="0" indent="0">
              <a:buNone/>
            </a:pPr>
            <a:r>
              <a:rPr lang="en-AU" sz="3200" dirty="0" smtClean="0"/>
              <a:t>You can define and describe and “tell” the  correct reasoning but there are certain  to be students who:</a:t>
            </a:r>
          </a:p>
          <a:p>
            <a:r>
              <a:rPr lang="en-AU" sz="3200" dirty="0" smtClean="0"/>
              <a:t>Didn’t hear or weren’t engaged</a:t>
            </a:r>
          </a:p>
          <a:p>
            <a:r>
              <a:rPr lang="en-AU" sz="3200" dirty="0" smtClean="0"/>
              <a:t>Didn’t understand and feel lost now</a:t>
            </a:r>
          </a:p>
          <a:p>
            <a:r>
              <a:rPr lang="en-AU" sz="3200" dirty="0" smtClean="0"/>
              <a:t>Think they understand but they don’t </a:t>
            </a:r>
          </a:p>
          <a:p>
            <a:r>
              <a:rPr lang="en-AU" sz="3200" dirty="0" smtClean="0"/>
              <a:t>Have partial but weak understanding </a:t>
            </a:r>
            <a:endParaRPr lang="en-AU" sz="3200" dirty="0"/>
          </a:p>
        </p:txBody>
      </p:sp>
    </p:spTree>
    <p:extLst>
      <p:ext uri="{BB962C8B-B14F-4D97-AF65-F5344CB8AC3E}">
        <p14:creationId xmlns:p14="http://schemas.microsoft.com/office/powerpoint/2010/main" val="22715568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a:r>
            <a:br>
              <a:rPr lang="en-AU" dirty="0" smtClean="0"/>
            </a:br>
            <a:r>
              <a:rPr lang="en-AU" dirty="0" smtClean="0"/>
              <a:t>Teaching Challenges</a:t>
            </a:r>
            <a:endParaRPr lang="en-AU" dirty="0"/>
          </a:p>
        </p:txBody>
      </p:sp>
      <p:pic>
        <p:nvPicPr>
          <p:cNvPr id="1026" name="Picture 2">
            <a:hlinkClick r:id="rId3" action="ppaction://hlinkfi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385" t="14769" r="15897" b="17295"/>
          <a:stretch/>
        </p:blipFill>
        <p:spPr bwMode="auto">
          <a:xfrm>
            <a:off x="323528" y="1751406"/>
            <a:ext cx="8532440" cy="510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255093"/>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5" y="29107"/>
            <a:ext cx="9144000" cy="1219200"/>
          </a:xfrm>
          <a:solidFill>
            <a:schemeClr val="bg1"/>
          </a:solidFill>
        </p:spPr>
        <p:txBody>
          <a:bodyPr>
            <a:normAutofit/>
          </a:bodyPr>
          <a:lstStyle/>
          <a:p>
            <a:r>
              <a:rPr lang="en-US" sz="5400" dirty="0" smtClean="0"/>
              <a:t>Talk Partners</a:t>
            </a:r>
            <a:endParaRPr lang="en-US" sz="5400" dirty="0"/>
          </a:p>
        </p:txBody>
      </p:sp>
      <p:sp>
        <p:nvSpPr>
          <p:cNvPr id="3" name="Subtitle 2"/>
          <p:cNvSpPr>
            <a:spLocks noGrp="1"/>
          </p:cNvSpPr>
          <p:nvPr>
            <p:ph type="subTitle" idx="1"/>
          </p:nvPr>
        </p:nvSpPr>
        <p:spPr>
          <a:xfrm>
            <a:off x="0" y="4653136"/>
            <a:ext cx="9144000" cy="1752600"/>
          </a:xfrm>
        </p:spPr>
        <p:txBody>
          <a:bodyPr>
            <a:normAutofit lnSpcReduction="10000"/>
          </a:bodyPr>
          <a:lstStyle/>
          <a:p>
            <a:pPr algn="l"/>
            <a:r>
              <a:rPr lang="en-AU" sz="2400" dirty="0">
                <a:solidFill>
                  <a:schemeClr val="tx1">
                    <a:lumMod val="50000"/>
                    <a:lumOff val="50000"/>
                  </a:schemeClr>
                </a:solidFill>
              </a:rPr>
              <a:t>Pupil talk is central to active learning. Establishing talk partners is often the first step teachers take in experimenting with formative assessment, as it is relatively straightforward to embark on and the impact can be seen immediately.’ </a:t>
            </a:r>
            <a:endParaRPr lang="en-AU" sz="2400" dirty="0" smtClean="0">
              <a:solidFill>
                <a:schemeClr val="tx1">
                  <a:lumMod val="50000"/>
                  <a:lumOff val="50000"/>
                </a:schemeClr>
              </a:solidFill>
            </a:endParaRPr>
          </a:p>
          <a:p>
            <a:pPr algn="r"/>
            <a:r>
              <a:rPr lang="en-AU" sz="2000" dirty="0" smtClean="0">
                <a:solidFill>
                  <a:schemeClr val="tx1">
                    <a:lumMod val="50000"/>
                    <a:lumOff val="50000"/>
                  </a:schemeClr>
                </a:solidFill>
              </a:rPr>
              <a:t>Shirley </a:t>
            </a:r>
            <a:r>
              <a:rPr lang="en-AU" sz="2000" dirty="0">
                <a:solidFill>
                  <a:schemeClr val="tx1">
                    <a:lumMod val="50000"/>
                    <a:lumOff val="50000"/>
                  </a:schemeClr>
                </a:solidFill>
              </a:rPr>
              <a:t>Clarke </a:t>
            </a:r>
            <a:r>
              <a:rPr lang="en-AU" sz="2000" dirty="0" smtClean="0">
                <a:solidFill>
                  <a:schemeClr val="tx1">
                    <a:lumMod val="50000"/>
                    <a:lumOff val="50000"/>
                  </a:schemeClr>
                </a:solidFill>
              </a:rPr>
              <a:t>2008</a:t>
            </a:r>
            <a:endParaRPr lang="en-AU" sz="2000" dirty="0">
              <a:solidFill>
                <a:schemeClr val="tx1">
                  <a:lumMod val="50000"/>
                  <a:lumOff val="50000"/>
                </a:schemeClr>
              </a:solidFill>
            </a:endParaRPr>
          </a:p>
          <a:p>
            <a:endParaRPr lang="en-US" dirty="0">
              <a:solidFill>
                <a:schemeClr val="tx2"/>
              </a:solidFill>
            </a:endParaRPr>
          </a:p>
        </p:txBody>
      </p:sp>
      <p:pic>
        <p:nvPicPr>
          <p:cNvPr id="73730" name="Picture 2" descr="http://fearlessjaguars.edublogs.org/files/2011/09/P1010759-1lfwps7.jpg"/>
          <p:cNvPicPr>
            <a:picLocks noChangeAspect="1" noChangeArrowheads="1"/>
          </p:cNvPicPr>
          <p:nvPr/>
        </p:nvPicPr>
        <p:blipFill>
          <a:blip r:embed="rId3" cstate="print"/>
          <a:srcRect l="11765" t="5322" r="23529" b="13082"/>
          <a:stretch>
            <a:fillRect/>
          </a:stretch>
        </p:blipFill>
        <p:spPr bwMode="auto">
          <a:xfrm>
            <a:off x="2837858" y="1916832"/>
            <a:ext cx="3188804" cy="2667000"/>
          </a:xfrm>
          <a:prstGeom prst="rect">
            <a:avLst/>
          </a:prstGeom>
          <a:noFill/>
        </p:spPr>
      </p:pic>
    </p:spTree>
    <p:extLst>
      <p:ext uri="{BB962C8B-B14F-4D97-AF65-F5344CB8AC3E}">
        <p14:creationId xmlns:p14="http://schemas.microsoft.com/office/powerpoint/2010/main" val="1709851654"/>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6938"/>
            <a:ext cx="9144000" cy="1143000"/>
          </a:xfrm>
        </p:spPr>
        <p:txBody>
          <a:bodyPr/>
          <a:lstStyle/>
          <a:p>
            <a:pPr eaLnBrk="1" hangingPunct="1">
              <a:defRPr/>
            </a:pPr>
            <a:r>
              <a:rPr lang="en-GB" dirty="0" smtClean="0">
                <a:solidFill>
                  <a:schemeClr val="tx2"/>
                </a:solidFill>
              </a:rPr>
              <a:t>Talk Partners</a:t>
            </a:r>
          </a:p>
        </p:txBody>
      </p:sp>
      <p:pic>
        <p:nvPicPr>
          <p:cNvPr id="9219" name="Picture 3" descr="C:\Documents and Settings\teacher\My Documents\Alne Primary School\AfL\Talking Partner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9680"/>
            <a:ext cx="4427984"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C:\Documents and Settings\teacher\My Documents\Alne Primary School\AfL\Talking Partners (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42092"/>
            <a:ext cx="4427984" cy="28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descr="C:\Documents and Settings\teacher\My Documents\Alne Primary School\AfL\MVC-039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5" y="1249680"/>
            <a:ext cx="4716016" cy="275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C:\Documents and Settings\teacher\My Documents\Alne Primary School\AfL\MVC-047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4000789"/>
            <a:ext cx="4716015" cy="289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858642"/>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bg1"/>
          </a:solidFill>
        </p:spPr>
        <p:txBody>
          <a:bodyPr>
            <a:normAutofit fontScale="90000"/>
          </a:bodyPr>
          <a:lstStyle/>
          <a:p>
            <a:r>
              <a:rPr lang="en-AU" dirty="0"/>
              <a:t/>
            </a:r>
            <a:br>
              <a:rPr lang="en-AU" dirty="0"/>
            </a:br>
            <a:r>
              <a:rPr lang="en-AU" sz="6000" dirty="0" smtClean="0">
                <a:solidFill>
                  <a:schemeClr val="tx2"/>
                </a:solidFill>
              </a:rPr>
              <a:t>Talk Partners</a:t>
            </a:r>
            <a:endParaRPr lang="en-AU" sz="6000" dirty="0">
              <a:solidFill>
                <a:schemeClr val="tx2"/>
              </a:solidFill>
            </a:endParaRPr>
          </a:p>
        </p:txBody>
      </p:sp>
      <p:pic>
        <p:nvPicPr>
          <p:cNvPr id="4" name="Picture 3"/>
          <p:cNvPicPr/>
          <p:nvPr/>
        </p:nvPicPr>
        <p:blipFill rotWithShape="1">
          <a:blip r:embed="rId3"/>
          <a:srcRect l="30917" t="33510" r="31516" b="23405"/>
          <a:stretch/>
        </p:blipFill>
        <p:spPr bwMode="auto">
          <a:xfrm>
            <a:off x="1600200" y="2057400"/>
            <a:ext cx="5486400" cy="381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361344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4" y="29107"/>
            <a:ext cx="9144000" cy="1417638"/>
          </a:xfrm>
          <a:solidFill>
            <a:schemeClr val="bg1"/>
          </a:solidFill>
        </p:spPr>
        <p:txBody>
          <a:bodyPr/>
          <a:lstStyle/>
          <a:p>
            <a:r>
              <a:rPr lang="en-AU" dirty="0" smtClean="0">
                <a:solidFill>
                  <a:schemeClr val="tx2"/>
                </a:solidFill>
              </a:rPr>
              <a:t>Prerequisites</a:t>
            </a:r>
            <a:endParaRPr lang="en-AU" dirty="0">
              <a:solidFill>
                <a:schemeClr val="tx2"/>
              </a:solidFill>
            </a:endParaRPr>
          </a:p>
        </p:txBody>
      </p:sp>
      <p:sp>
        <p:nvSpPr>
          <p:cNvPr id="3" name="Content Placeholder 2"/>
          <p:cNvSpPr>
            <a:spLocks noGrp="1"/>
          </p:cNvSpPr>
          <p:nvPr>
            <p:ph idx="1"/>
          </p:nvPr>
        </p:nvSpPr>
        <p:spPr/>
        <p:txBody>
          <a:bodyPr/>
          <a:lstStyle/>
          <a:p>
            <a:pPr marL="0" indent="0">
              <a:buNone/>
            </a:pPr>
            <a:r>
              <a:rPr lang="en-AU" sz="3200" dirty="0" smtClean="0"/>
              <a:t>Children </a:t>
            </a:r>
            <a:r>
              <a:rPr lang="en-AU" sz="3200" dirty="0"/>
              <a:t>must be able to;</a:t>
            </a:r>
          </a:p>
          <a:p>
            <a:r>
              <a:rPr lang="en-AU" sz="3200" dirty="0" smtClean="0"/>
              <a:t>Listen</a:t>
            </a:r>
            <a:endParaRPr lang="en-AU" sz="3200" dirty="0"/>
          </a:p>
          <a:p>
            <a:r>
              <a:rPr lang="en-AU" sz="3200" dirty="0" smtClean="0"/>
              <a:t>Be </a:t>
            </a:r>
            <a:r>
              <a:rPr lang="en-AU" sz="3200" dirty="0"/>
              <a:t>receptive to alternative viewpoints</a:t>
            </a:r>
          </a:p>
          <a:p>
            <a:r>
              <a:rPr lang="en-AU" sz="3200" dirty="0" smtClean="0"/>
              <a:t>Think </a:t>
            </a:r>
            <a:r>
              <a:rPr lang="en-AU" sz="3200" dirty="0"/>
              <a:t>about what they hear</a:t>
            </a:r>
          </a:p>
          <a:p>
            <a:r>
              <a:rPr lang="en-AU" sz="3200" dirty="0" smtClean="0"/>
              <a:t>Give </a:t>
            </a:r>
            <a:r>
              <a:rPr lang="en-AU" sz="3200" dirty="0"/>
              <a:t>others time to think</a:t>
            </a:r>
          </a:p>
          <a:p>
            <a:endParaRPr lang="en-AU" dirty="0"/>
          </a:p>
        </p:txBody>
      </p:sp>
      <p:pic>
        <p:nvPicPr>
          <p:cNvPr id="2050" name="Picture 2" descr="http://t2.gstatic.com/images?q=tbn:ANd9GcSTPDYp5mq26h0P9wpi5KD7J-4TP3Qj-KOdTskv3LRNkFrHqMMxyVJ7JBpS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4720" y="3760571"/>
            <a:ext cx="1828800" cy="3097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768461"/>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6" y="29107"/>
            <a:ext cx="9296400" cy="1417638"/>
          </a:xfrm>
          <a:solidFill>
            <a:schemeClr val="bg1"/>
          </a:solidFill>
        </p:spPr>
        <p:txBody>
          <a:bodyPr/>
          <a:lstStyle/>
          <a:p>
            <a:r>
              <a:rPr lang="en-AU" sz="4800" dirty="0" smtClean="0">
                <a:solidFill>
                  <a:schemeClr val="tx2"/>
                </a:solidFill>
              </a:rPr>
              <a:t>This should enable students to:</a:t>
            </a:r>
            <a:endParaRPr lang="en-AU" sz="4800" dirty="0">
              <a:solidFill>
                <a:schemeClr val="tx2"/>
              </a:solidFill>
            </a:endParaRPr>
          </a:p>
        </p:txBody>
      </p:sp>
      <p:sp>
        <p:nvSpPr>
          <p:cNvPr id="3" name="Content Placeholder 2"/>
          <p:cNvSpPr>
            <a:spLocks noGrp="1"/>
          </p:cNvSpPr>
          <p:nvPr>
            <p:ph idx="1"/>
          </p:nvPr>
        </p:nvSpPr>
        <p:spPr>
          <a:xfrm>
            <a:off x="457200" y="1600200"/>
            <a:ext cx="8382000" cy="4876800"/>
          </a:xfrm>
        </p:spPr>
        <p:txBody>
          <a:bodyPr>
            <a:normAutofit fontScale="92500" lnSpcReduction="20000"/>
          </a:bodyPr>
          <a:lstStyle/>
          <a:p>
            <a:r>
              <a:rPr lang="en-AU" sz="3300" dirty="0" smtClean="0"/>
              <a:t>Narrate</a:t>
            </a:r>
            <a:endParaRPr lang="en-AU" sz="3300" dirty="0"/>
          </a:p>
          <a:p>
            <a:r>
              <a:rPr lang="en-AU" sz="3300" dirty="0" smtClean="0"/>
              <a:t>Explain</a:t>
            </a:r>
            <a:endParaRPr lang="en-AU" sz="3300" dirty="0"/>
          </a:p>
          <a:p>
            <a:r>
              <a:rPr lang="en-AU" sz="3300" dirty="0" smtClean="0"/>
              <a:t>Instruct</a:t>
            </a:r>
            <a:endParaRPr lang="en-AU" sz="3300" dirty="0"/>
          </a:p>
          <a:p>
            <a:r>
              <a:rPr lang="en-AU" sz="3300" dirty="0" smtClean="0"/>
              <a:t>Ask </a:t>
            </a:r>
            <a:r>
              <a:rPr lang="en-AU" sz="3300" dirty="0"/>
              <a:t>different kinds of questions</a:t>
            </a:r>
          </a:p>
          <a:p>
            <a:r>
              <a:rPr lang="en-AU" sz="3300" dirty="0" smtClean="0"/>
              <a:t>Receive</a:t>
            </a:r>
            <a:r>
              <a:rPr lang="en-AU" sz="3300" dirty="0"/>
              <a:t>, act and build on answers</a:t>
            </a:r>
          </a:p>
          <a:p>
            <a:r>
              <a:rPr lang="en-AU" sz="3300" dirty="0" smtClean="0"/>
              <a:t>Analyse and </a:t>
            </a:r>
            <a:r>
              <a:rPr lang="en-AU" sz="3300" dirty="0"/>
              <a:t>solve </a:t>
            </a:r>
            <a:r>
              <a:rPr lang="en-AU" sz="3300" dirty="0" smtClean="0"/>
              <a:t>problems, speculate and </a:t>
            </a:r>
            <a:r>
              <a:rPr lang="en-AU" sz="3300" dirty="0"/>
              <a:t>imagine</a:t>
            </a:r>
          </a:p>
          <a:p>
            <a:r>
              <a:rPr lang="en-AU" sz="3300" dirty="0"/>
              <a:t>E</a:t>
            </a:r>
            <a:r>
              <a:rPr lang="en-AU" sz="3300" dirty="0" smtClean="0"/>
              <a:t>xplore </a:t>
            </a:r>
            <a:r>
              <a:rPr lang="en-AU" sz="3300" dirty="0"/>
              <a:t>and evaluate</a:t>
            </a:r>
          </a:p>
          <a:p>
            <a:r>
              <a:rPr lang="en-AU" sz="3300" dirty="0" smtClean="0"/>
              <a:t>Argue</a:t>
            </a:r>
            <a:r>
              <a:rPr lang="en-AU" sz="3300" dirty="0"/>
              <a:t>, reason and justify</a:t>
            </a:r>
          </a:p>
          <a:p>
            <a:r>
              <a:rPr lang="en-AU" sz="3300" dirty="0"/>
              <a:t>N</a:t>
            </a:r>
            <a:r>
              <a:rPr lang="en-AU" sz="3300" dirty="0" smtClean="0"/>
              <a:t>egotiate</a:t>
            </a:r>
            <a:endParaRPr lang="en-AU" sz="3300" dirty="0"/>
          </a:p>
          <a:p>
            <a:endParaRPr lang="en-AU" dirty="0"/>
          </a:p>
        </p:txBody>
      </p:sp>
    </p:spTree>
    <p:extLst>
      <p:ext uri="{BB962C8B-B14F-4D97-AF65-F5344CB8AC3E}">
        <p14:creationId xmlns:p14="http://schemas.microsoft.com/office/powerpoint/2010/main" val="1565377413"/>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bg1"/>
          </a:solidFill>
        </p:spPr>
        <p:txBody>
          <a:bodyPr/>
          <a:lstStyle/>
          <a:p>
            <a:r>
              <a:rPr lang="en-AU" dirty="0" smtClean="0">
                <a:solidFill>
                  <a:schemeClr val="tx2"/>
                </a:solidFill>
              </a:rPr>
              <a:t>What does it look like?</a:t>
            </a:r>
            <a:endParaRPr lang="en-AU" dirty="0">
              <a:solidFill>
                <a:schemeClr val="tx2"/>
              </a:solidFill>
            </a:endParaRPr>
          </a:p>
        </p:txBody>
      </p:sp>
      <p:sp>
        <p:nvSpPr>
          <p:cNvPr id="3" name="Content Placeholder 2"/>
          <p:cNvSpPr>
            <a:spLocks noGrp="1"/>
          </p:cNvSpPr>
          <p:nvPr>
            <p:ph idx="1"/>
          </p:nvPr>
        </p:nvSpPr>
        <p:spPr/>
        <p:txBody>
          <a:bodyPr>
            <a:normAutofit/>
          </a:bodyPr>
          <a:lstStyle/>
          <a:p>
            <a:r>
              <a:rPr lang="en-AU" sz="3200" dirty="0" smtClean="0"/>
              <a:t>Children </a:t>
            </a:r>
            <a:r>
              <a:rPr lang="en-AU" sz="3200" dirty="0"/>
              <a:t>listening carefully to each other</a:t>
            </a:r>
          </a:p>
          <a:p>
            <a:r>
              <a:rPr lang="en-AU" sz="3200" dirty="0" smtClean="0"/>
              <a:t>Encouraging </a:t>
            </a:r>
            <a:r>
              <a:rPr lang="en-AU" sz="3200" dirty="0"/>
              <a:t>each other to participate and share ideas</a:t>
            </a:r>
          </a:p>
          <a:p>
            <a:r>
              <a:rPr lang="en-AU" sz="3200" dirty="0" smtClean="0"/>
              <a:t>Building </a:t>
            </a:r>
            <a:r>
              <a:rPr lang="en-AU" sz="3200" dirty="0"/>
              <a:t>on their own and each other’s contributions</a:t>
            </a:r>
          </a:p>
          <a:p>
            <a:r>
              <a:rPr lang="en-AU" sz="3200" dirty="0" smtClean="0"/>
              <a:t>Striving </a:t>
            </a:r>
            <a:r>
              <a:rPr lang="en-AU" sz="3200" dirty="0"/>
              <a:t>to reach common understanding and agreed conclusions</a:t>
            </a:r>
          </a:p>
          <a:p>
            <a:r>
              <a:rPr lang="en-AU" sz="3200" dirty="0" smtClean="0"/>
              <a:t>Respecting </a:t>
            </a:r>
            <a:r>
              <a:rPr lang="en-AU" sz="3200" dirty="0"/>
              <a:t>minority viewpoints</a:t>
            </a:r>
          </a:p>
          <a:p>
            <a:endParaRPr lang="en-AU" dirty="0"/>
          </a:p>
        </p:txBody>
      </p:sp>
    </p:spTree>
    <p:extLst>
      <p:ext uri="{BB962C8B-B14F-4D97-AF65-F5344CB8AC3E}">
        <p14:creationId xmlns:p14="http://schemas.microsoft.com/office/powerpoint/2010/main" val="3049404318"/>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6673" y="29107"/>
            <a:ext cx="9144000" cy="1417638"/>
          </a:xfrm>
          <a:solidFill>
            <a:schemeClr val="bg1"/>
          </a:solidFill>
        </p:spPr>
        <p:txBody>
          <a:bodyPr>
            <a:normAutofit fontScale="90000"/>
          </a:bodyPr>
          <a:lstStyle/>
          <a:p>
            <a:r>
              <a:rPr lang="en-GB" dirty="0">
                <a:solidFill>
                  <a:schemeClr val="tx2"/>
                </a:solidFill>
              </a:rPr>
              <a:t>The </a:t>
            </a:r>
            <a:r>
              <a:rPr lang="en-GB" dirty="0" smtClean="0">
                <a:solidFill>
                  <a:schemeClr val="tx2"/>
                </a:solidFill>
              </a:rPr>
              <a:t>Importance </a:t>
            </a:r>
            <a:r>
              <a:rPr lang="en-GB" dirty="0">
                <a:solidFill>
                  <a:schemeClr val="tx2"/>
                </a:solidFill>
              </a:rPr>
              <a:t>of </a:t>
            </a:r>
            <a:r>
              <a:rPr lang="en-GB" dirty="0" smtClean="0">
                <a:solidFill>
                  <a:schemeClr val="tx2"/>
                </a:solidFill>
              </a:rPr>
              <a:t/>
            </a:r>
            <a:br>
              <a:rPr lang="en-GB" dirty="0" smtClean="0">
                <a:solidFill>
                  <a:schemeClr val="tx2"/>
                </a:solidFill>
              </a:rPr>
            </a:br>
            <a:r>
              <a:rPr lang="en-GB" dirty="0" smtClean="0">
                <a:solidFill>
                  <a:schemeClr val="tx2"/>
                </a:solidFill>
              </a:rPr>
              <a:t>Talking </a:t>
            </a:r>
            <a:r>
              <a:rPr lang="en-GB" dirty="0">
                <a:solidFill>
                  <a:schemeClr val="tx2"/>
                </a:solidFill>
              </a:rPr>
              <a:t>Partners</a:t>
            </a:r>
          </a:p>
        </p:txBody>
      </p:sp>
      <p:sp>
        <p:nvSpPr>
          <p:cNvPr id="63491" name="Rectangle 3"/>
          <p:cNvSpPr>
            <a:spLocks noGrp="1" noChangeArrowheads="1"/>
          </p:cNvSpPr>
          <p:nvPr>
            <p:ph idx="1"/>
          </p:nvPr>
        </p:nvSpPr>
        <p:spPr/>
        <p:txBody>
          <a:bodyPr>
            <a:normAutofit/>
          </a:bodyPr>
          <a:lstStyle/>
          <a:p>
            <a:r>
              <a:rPr lang="en-GB" sz="3200" dirty="0"/>
              <a:t>Allows </a:t>
            </a:r>
            <a:r>
              <a:rPr lang="en-GB" sz="3200" b="1" dirty="0">
                <a:solidFill>
                  <a:schemeClr val="tx2"/>
                </a:solidFill>
              </a:rPr>
              <a:t>all</a:t>
            </a:r>
            <a:r>
              <a:rPr lang="en-GB" sz="3200" dirty="0">
                <a:solidFill>
                  <a:schemeClr val="tx2"/>
                </a:solidFill>
              </a:rPr>
              <a:t> </a:t>
            </a:r>
            <a:r>
              <a:rPr lang="en-GB" sz="3200" dirty="0"/>
              <a:t>children to think, articulate and therefore extend their learning</a:t>
            </a:r>
          </a:p>
          <a:p>
            <a:r>
              <a:rPr lang="en-GB" sz="3200" dirty="0"/>
              <a:t>Shy or less confident children have a voice</a:t>
            </a:r>
          </a:p>
          <a:p>
            <a:r>
              <a:rPr lang="en-GB" sz="3200" dirty="0"/>
              <a:t>Over-confident children learn to listen to others</a:t>
            </a:r>
          </a:p>
          <a:p>
            <a:r>
              <a:rPr lang="en-GB" sz="3200" dirty="0"/>
              <a:t>Generates a respectful, co-operative culture</a:t>
            </a:r>
          </a:p>
        </p:txBody>
      </p:sp>
    </p:spTree>
    <p:extLst>
      <p:ext uri="{BB962C8B-B14F-4D97-AF65-F5344CB8AC3E}">
        <p14:creationId xmlns:p14="http://schemas.microsoft.com/office/powerpoint/2010/main" val="25175935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idx="1"/>
          </p:nvPr>
        </p:nvSpPr>
        <p:spPr>
          <a:xfrm>
            <a:off x="323528" y="1447800"/>
            <a:ext cx="8330184" cy="4179606"/>
          </a:xfrm>
        </p:spPr>
        <p:txBody>
          <a:bodyPr wrap="square">
            <a:spAutoFit/>
          </a:bodyPr>
          <a:lstStyle/>
          <a:p>
            <a:pPr marL="46038" indent="-6350" eaLnBrk="1" hangingPunct="1">
              <a:buFontTx/>
              <a:buNone/>
            </a:pPr>
            <a:r>
              <a:rPr lang="en-US" sz="3200" dirty="0"/>
              <a:t>When talk is used intensively in classes, students may get a richer sense of what words and phrases mean, and when to use them.</a:t>
            </a:r>
          </a:p>
          <a:p>
            <a:pPr marL="46038" indent="-6350" eaLnBrk="1" hangingPunct="1">
              <a:buFontTx/>
              <a:buNone/>
            </a:pPr>
            <a:endParaRPr lang="en-US" sz="3200" dirty="0"/>
          </a:p>
          <a:p>
            <a:pPr marL="46038" indent="-6350" eaLnBrk="1" hangingPunct="1">
              <a:buFontTx/>
              <a:buNone/>
            </a:pPr>
            <a:r>
              <a:rPr lang="en-US" sz="3200" dirty="0"/>
              <a:t>Their control of complex grammar also improves, in speaking and in reading.  </a:t>
            </a:r>
          </a:p>
          <a:p>
            <a:pPr marL="46038" indent="-6350" eaLnBrk="1" hangingPunct="1">
              <a:buFontTx/>
              <a:buNone/>
            </a:pPr>
            <a:endParaRPr lang="en-US" dirty="0"/>
          </a:p>
        </p:txBody>
      </p:sp>
      <p:sp>
        <p:nvSpPr>
          <p:cNvPr id="71683" name="Rectangle 3"/>
          <p:cNvSpPr>
            <a:spLocks noChangeArrowheads="1"/>
          </p:cNvSpPr>
          <p:nvPr/>
        </p:nvSpPr>
        <p:spPr bwMode="auto">
          <a:xfrm>
            <a:off x="0" y="323850"/>
            <a:ext cx="9144000" cy="707886"/>
          </a:xfrm>
          <a:prstGeom prst="rect">
            <a:avLst/>
          </a:prstGeom>
          <a:noFill/>
          <a:ln w="9525">
            <a:noFill/>
            <a:miter lim="800000"/>
            <a:headEnd/>
            <a:tailEnd/>
          </a:ln>
        </p:spPr>
        <p:txBody>
          <a:bodyPr wrap="square">
            <a:prstTxWarp prst="textNoShape">
              <a:avLst/>
            </a:prstTxWarp>
            <a:spAutoFit/>
          </a:bodyPr>
          <a:lstStyle/>
          <a:p>
            <a:pPr algn="ctr" defTabSz="914400" eaLnBrk="0" fontAlgn="base" hangingPunct="0">
              <a:spcBef>
                <a:spcPct val="0"/>
              </a:spcBef>
              <a:spcAft>
                <a:spcPct val="0"/>
              </a:spcAft>
            </a:pPr>
            <a:r>
              <a:rPr lang="en-US" sz="4000" dirty="0">
                <a:effectLst>
                  <a:outerShdw blurRad="38100" dist="38100" dir="2700000" algn="tl">
                    <a:srgbClr val="000000">
                      <a:alpha val="43137"/>
                    </a:srgbClr>
                  </a:outerShdw>
                </a:effectLst>
              </a:rPr>
              <a:t>Talk supports language development.</a:t>
            </a:r>
          </a:p>
        </p:txBody>
      </p:sp>
    </p:spTree>
    <p:extLst>
      <p:ext uri="{BB962C8B-B14F-4D97-AF65-F5344CB8AC3E}">
        <p14:creationId xmlns:p14="http://schemas.microsoft.com/office/powerpoint/2010/main" val="3771824420"/>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0" y="0"/>
            <a:ext cx="9144000" cy="1417638"/>
          </a:xfrm>
          <a:solidFill>
            <a:schemeClr val="bg1"/>
          </a:solidFill>
        </p:spPr>
        <p:txBody>
          <a:bodyPr>
            <a:normAutofit/>
          </a:bodyPr>
          <a:lstStyle/>
          <a:p>
            <a:r>
              <a:rPr lang="en-GB" dirty="0">
                <a:solidFill>
                  <a:schemeClr val="tx2"/>
                </a:solidFill>
              </a:rPr>
              <a:t>Talking Partners</a:t>
            </a:r>
            <a:endParaRPr lang="en-US" dirty="0">
              <a:solidFill>
                <a:schemeClr val="tx2"/>
              </a:solidFill>
            </a:endParaRPr>
          </a:p>
        </p:txBody>
      </p:sp>
      <p:sp>
        <p:nvSpPr>
          <p:cNvPr id="257027" name="Rectangle 3"/>
          <p:cNvSpPr>
            <a:spLocks noGrp="1" noChangeArrowheads="1"/>
          </p:cNvSpPr>
          <p:nvPr>
            <p:ph idx="1"/>
          </p:nvPr>
        </p:nvSpPr>
        <p:spPr/>
        <p:txBody>
          <a:bodyPr>
            <a:normAutofit/>
          </a:bodyPr>
          <a:lstStyle/>
          <a:p>
            <a:pPr>
              <a:lnSpc>
                <a:spcPct val="90000"/>
              </a:lnSpc>
              <a:buFontTx/>
              <a:buNone/>
            </a:pPr>
            <a:r>
              <a:rPr lang="en-GB" sz="2800" dirty="0" smtClean="0"/>
              <a:t>	</a:t>
            </a:r>
            <a:r>
              <a:rPr lang="en-GB" sz="3200" dirty="0" smtClean="0"/>
              <a:t>Has  </a:t>
            </a:r>
            <a:r>
              <a:rPr lang="en-GB" sz="3200" dirty="0"/>
              <a:t>impact on learning </a:t>
            </a:r>
            <a:r>
              <a:rPr lang="en-GB" sz="3200" dirty="0" smtClean="0"/>
              <a:t>because</a:t>
            </a:r>
            <a:r>
              <a:rPr lang="en-GB" sz="3200" dirty="0"/>
              <a:t>…</a:t>
            </a:r>
          </a:p>
          <a:p>
            <a:pPr>
              <a:lnSpc>
                <a:spcPct val="90000"/>
              </a:lnSpc>
              <a:buFontTx/>
              <a:buNone/>
            </a:pPr>
            <a:endParaRPr lang="en-GB" sz="3200" dirty="0"/>
          </a:p>
          <a:p>
            <a:pPr>
              <a:lnSpc>
                <a:spcPct val="90000"/>
              </a:lnSpc>
            </a:pPr>
            <a:r>
              <a:rPr lang="en-GB" sz="3200" dirty="0"/>
              <a:t>It ensures all children contribute to solving the given problem.</a:t>
            </a:r>
          </a:p>
          <a:p>
            <a:pPr>
              <a:lnSpc>
                <a:spcPct val="90000"/>
              </a:lnSpc>
            </a:pPr>
            <a:r>
              <a:rPr lang="en-GB" sz="3200" dirty="0"/>
              <a:t>No child is left without a partner and unable to join in.</a:t>
            </a:r>
          </a:p>
          <a:p>
            <a:pPr>
              <a:lnSpc>
                <a:spcPct val="90000"/>
              </a:lnSpc>
            </a:pPr>
            <a:r>
              <a:rPr lang="en-GB" sz="3200" dirty="0"/>
              <a:t>It removes individual responsibility for an answer, making part answers expected and possible without losing face.</a:t>
            </a:r>
          </a:p>
          <a:p>
            <a:pPr>
              <a:lnSpc>
                <a:spcPct val="90000"/>
              </a:lnSpc>
            </a:pPr>
            <a:endParaRPr lang="en-US" sz="2800" dirty="0"/>
          </a:p>
        </p:txBody>
      </p:sp>
    </p:spTree>
    <p:extLst>
      <p:ext uri="{BB962C8B-B14F-4D97-AF65-F5344CB8AC3E}">
        <p14:creationId xmlns:p14="http://schemas.microsoft.com/office/powerpoint/2010/main" val="34564720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0" y="0"/>
            <a:ext cx="9144000" cy="1143000"/>
          </a:xfrm>
          <a:solidFill>
            <a:schemeClr val="bg1"/>
          </a:solidFill>
        </p:spPr>
        <p:txBody>
          <a:bodyPr>
            <a:normAutofit/>
          </a:bodyPr>
          <a:lstStyle/>
          <a:p>
            <a:r>
              <a:rPr lang="en-GB" dirty="0">
                <a:solidFill>
                  <a:schemeClr val="tx2"/>
                </a:solidFill>
              </a:rPr>
              <a:t>Introducing Talking Partners</a:t>
            </a:r>
            <a:endParaRPr lang="en-US" dirty="0">
              <a:solidFill>
                <a:schemeClr val="tx2"/>
              </a:solidFill>
            </a:endParaRPr>
          </a:p>
        </p:txBody>
      </p:sp>
      <p:sp>
        <p:nvSpPr>
          <p:cNvPr id="260099" name="Rectangle 3"/>
          <p:cNvSpPr>
            <a:spLocks noGrp="1" noChangeArrowheads="1"/>
          </p:cNvSpPr>
          <p:nvPr>
            <p:ph idx="1"/>
          </p:nvPr>
        </p:nvSpPr>
        <p:spPr/>
        <p:txBody>
          <a:bodyPr>
            <a:normAutofit/>
          </a:bodyPr>
          <a:lstStyle/>
          <a:p>
            <a:pPr algn="ctr">
              <a:buFontTx/>
              <a:buNone/>
            </a:pPr>
            <a:r>
              <a:rPr lang="en-GB" sz="3200" dirty="0"/>
              <a:t>Give the children talking partners.</a:t>
            </a:r>
          </a:p>
          <a:p>
            <a:pPr>
              <a:buFontTx/>
              <a:buNone/>
            </a:pPr>
            <a:endParaRPr lang="en-GB" sz="3200" dirty="0"/>
          </a:p>
          <a:p>
            <a:pPr algn="ctr">
              <a:buFontTx/>
              <a:buNone/>
            </a:pPr>
            <a:r>
              <a:rPr lang="en-GB" sz="3200" dirty="0"/>
              <a:t>Random….. Friends….. Ability</a:t>
            </a:r>
          </a:p>
          <a:p>
            <a:pPr algn="ctr">
              <a:buFontTx/>
              <a:buNone/>
            </a:pPr>
            <a:r>
              <a:rPr lang="en-GB" sz="2800" i="1" dirty="0"/>
              <a:t>(Research has shown that random pairings are the most effective)</a:t>
            </a:r>
          </a:p>
          <a:p>
            <a:pPr algn="ctr">
              <a:buFontTx/>
              <a:buNone/>
            </a:pPr>
            <a:endParaRPr lang="en-GB" sz="2800" i="1" dirty="0"/>
          </a:p>
          <a:p>
            <a:pPr algn="ctr">
              <a:buFontTx/>
              <a:buNone/>
            </a:pPr>
            <a:r>
              <a:rPr lang="en-GB" sz="3200" dirty="0"/>
              <a:t>Wait time</a:t>
            </a:r>
          </a:p>
          <a:p>
            <a:pPr algn="ctr">
              <a:buFontTx/>
              <a:buNone/>
            </a:pPr>
            <a:r>
              <a:rPr lang="en-GB" sz="3200" dirty="0"/>
              <a:t>No Hands Up</a:t>
            </a:r>
            <a:endParaRPr lang="en-US" sz="3200" dirty="0"/>
          </a:p>
        </p:txBody>
      </p:sp>
    </p:spTree>
    <p:extLst>
      <p:ext uri="{BB962C8B-B14F-4D97-AF65-F5344CB8AC3E}">
        <p14:creationId xmlns:p14="http://schemas.microsoft.com/office/powerpoint/2010/main" val="4026083094"/>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143000"/>
          </a:xfrm>
          <a:solidFill>
            <a:schemeClr val="bg1"/>
          </a:solidFill>
        </p:spPr>
        <p:txBody>
          <a:bodyPr/>
          <a:lstStyle/>
          <a:p>
            <a:r>
              <a:rPr lang="en-GB" dirty="0">
                <a:solidFill>
                  <a:schemeClr val="tx2"/>
                </a:solidFill>
              </a:rPr>
              <a:t>Picking Partners</a:t>
            </a:r>
            <a:endParaRPr lang="en-US" dirty="0">
              <a:solidFill>
                <a:schemeClr val="tx2"/>
              </a:solidFill>
            </a:endParaRPr>
          </a:p>
        </p:txBody>
      </p:sp>
      <p:sp>
        <p:nvSpPr>
          <p:cNvPr id="7171" name="Rectangle 3"/>
          <p:cNvSpPr>
            <a:spLocks noGrp="1" noChangeArrowheads="1"/>
          </p:cNvSpPr>
          <p:nvPr>
            <p:ph idx="1"/>
          </p:nvPr>
        </p:nvSpPr>
        <p:spPr/>
        <p:txBody>
          <a:bodyPr>
            <a:normAutofit/>
          </a:bodyPr>
          <a:lstStyle/>
          <a:p>
            <a:r>
              <a:rPr lang="en-GB" sz="3200" dirty="0"/>
              <a:t>Pick Partners for the children to begin with and until children are comfortable with working in this way.</a:t>
            </a:r>
          </a:p>
          <a:p>
            <a:r>
              <a:rPr lang="en-GB" sz="3200" dirty="0" smtClean="0"/>
              <a:t>Generally </a:t>
            </a:r>
            <a:r>
              <a:rPr lang="en-GB" sz="3200" dirty="0"/>
              <a:t>use ability pairings in Literacy and Numeracy and mixed in foundation subjects. </a:t>
            </a:r>
          </a:p>
          <a:p>
            <a:r>
              <a:rPr lang="en-GB" sz="3200" dirty="0"/>
              <a:t>Do what works best for you!</a:t>
            </a:r>
            <a:endParaRPr lang="en-US" sz="3200" dirty="0"/>
          </a:p>
        </p:txBody>
      </p:sp>
    </p:spTree>
    <p:extLst>
      <p:ext uri="{BB962C8B-B14F-4D97-AF65-F5344CB8AC3E}">
        <p14:creationId xmlns:p14="http://schemas.microsoft.com/office/powerpoint/2010/main" val="1820976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 y="0"/>
            <a:ext cx="9144000" cy="1417638"/>
          </a:xfrm>
          <a:solidFill>
            <a:schemeClr val="bg1"/>
          </a:solidFill>
        </p:spPr>
        <p:txBody>
          <a:bodyPr/>
          <a:lstStyle/>
          <a:p>
            <a:r>
              <a:rPr lang="en-US" dirty="0" smtClean="0">
                <a:solidFill>
                  <a:schemeClr val="tx2"/>
                </a:solidFill>
              </a:rPr>
              <a:t>Talking Partners cont.</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sz="2800" dirty="0" smtClean="0"/>
              <a:t>Take a photo of each child.  Place the photos in a box and draw out pairs randomly.  Place photos in pairs on a display board.</a:t>
            </a:r>
          </a:p>
          <a:p>
            <a:r>
              <a:rPr lang="en-US" sz="2800" dirty="0" smtClean="0"/>
              <a:t>Complete ‘compliment slips’ before students change partners.</a:t>
            </a:r>
          </a:p>
          <a:p>
            <a:r>
              <a:rPr lang="en-US" sz="2800" dirty="0" smtClean="0"/>
              <a:t>Share the rationale with students.  Spend time modelling and explaining talk partners at the beginning.</a:t>
            </a:r>
            <a:endParaRPr lang="en-US" sz="2800" dirty="0"/>
          </a:p>
        </p:txBody>
      </p:sp>
    </p:spTree>
    <p:extLst>
      <p:ext uri="{BB962C8B-B14F-4D97-AF65-F5344CB8AC3E}">
        <p14:creationId xmlns:p14="http://schemas.microsoft.com/office/powerpoint/2010/main" val="3773998094"/>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bg1"/>
          </a:solidFill>
        </p:spPr>
        <p:txBody>
          <a:bodyPr/>
          <a:lstStyle/>
          <a:p>
            <a:r>
              <a:rPr lang="en-US" dirty="0" smtClean="0">
                <a:solidFill>
                  <a:schemeClr val="tx2"/>
                </a:solidFill>
              </a:rPr>
              <a:t>Talking Partners</a:t>
            </a:r>
            <a:endParaRPr lang="en-US" dirty="0">
              <a:solidFill>
                <a:schemeClr val="tx2"/>
              </a:solidFill>
            </a:endParaRPr>
          </a:p>
        </p:txBody>
      </p:sp>
      <p:sp>
        <p:nvSpPr>
          <p:cNvPr id="3" name="Content Placeholder 2"/>
          <p:cNvSpPr>
            <a:spLocks noGrp="1"/>
          </p:cNvSpPr>
          <p:nvPr>
            <p:ph idx="1"/>
          </p:nvPr>
        </p:nvSpPr>
        <p:spPr>
          <a:xfrm>
            <a:off x="381000" y="1371600"/>
            <a:ext cx="8534400" cy="5105400"/>
          </a:xfrm>
        </p:spPr>
        <p:txBody>
          <a:bodyPr>
            <a:normAutofit lnSpcReduction="10000"/>
          </a:bodyPr>
          <a:lstStyle/>
          <a:p>
            <a:pPr marL="514350" indent="-514350">
              <a:buFont typeface="+mj-lt"/>
              <a:buAutoNum type="arabicPeriod"/>
            </a:pPr>
            <a:r>
              <a:rPr lang="en-US" sz="3000" dirty="0" smtClean="0"/>
              <a:t>Partners need to change regularly so that children experience different people’s ideas and personalities.</a:t>
            </a:r>
          </a:p>
          <a:p>
            <a:pPr marL="514350" indent="-514350">
              <a:buFont typeface="+mj-lt"/>
              <a:buAutoNum type="arabicPeriod"/>
            </a:pPr>
            <a:r>
              <a:rPr lang="en-US" sz="3000" dirty="0" smtClean="0"/>
              <a:t>The selection of a partner tends to be choose a paddle pop stick out of a tin on Friday.</a:t>
            </a:r>
          </a:p>
          <a:p>
            <a:pPr marL="514350" indent="-514350">
              <a:buFont typeface="+mj-lt"/>
              <a:buAutoNum type="arabicPeriod"/>
            </a:pPr>
            <a:r>
              <a:rPr lang="en-US" sz="3000" dirty="0" smtClean="0"/>
              <a:t>Ensure, at the start of the lesson, that everyone knows who they will be talking to.</a:t>
            </a:r>
          </a:p>
          <a:p>
            <a:pPr marL="514350" indent="-514350">
              <a:buFont typeface="+mj-lt"/>
              <a:buAutoNum type="arabicPeriod"/>
            </a:pPr>
            <a:r>
              <a:rPr lang="en-GB" sz="3000" dirty="0" smtClean="0"/>
              <a:t>Check </a:t>
            </a:r>
            <a:r>
              <a:rPr lang="en-GB" sz="3000" dirty="0"/>
              <a:t>pairs for each lesson/day</a:t>
            </a:r>
          </a:p>
          <a:p>
            <a:pPr marL="514350" indent="-514350">
              <a:buFont typeface="+mj-lt"/>
              <a:buAutoNum type="arabicPeriod"/>
            </a:pPr>
            <a:r>
              <a:rPr lang="en-GB" sz="3000" dirty="0" smtClean="0"/>
              <a:t>Create </a:t>
            </a:r>
            <a:r>
              <a:rPr lang="en-GB" sz="3000" dirty="0"/>
              <a:t>Class ground rules </a:t>
            </a:r>
          </a:p>
          <a:p>
            <a:pPr marL="514350" indent="-514350">
              <a:buFont typeface="+mj-lt"/>
              <a:buAutoNum type="arabicPeriod"/>
            </a:pPr>
            <a:r>
              <a:rPr lang="en-GB" sz="3000" dirty="0"/>
              <a:t> Magic spots</a:t>
            </a:r>
          </a:p>
          <a:p>
            <a:pPr marL="514350" indent="-514350">
              <a:buFont typeface="+mj-lt"/>
              <a:buAutoNum type="arabicPeriod"/>
            </a:pPr>
            <a:endParaRPr lang="en-US" dirty="0" smtClean="0"/>
          </a:p>
        </p:txBody>
      </p:sp>
      <p:pic>
        <p:nvPicPr>
          <p:cNvPr id="73730" name="Picture 2" descr="http://www.brainboxx.co.uk/a3_aspects/images2/TALKpartners2.gif"/>
          <p:cNvPicPr>
            <a:picLocks noChangeAspect="1" noChangeArrowheads="1"/>
          </p:cNvPicPr>
          <p:nvPr/>
        </p:nvPicPr>
        <p:blipFill>
          <a:blip r:embed="rId3"/>
          <a:srcRect/>
          <a:stretch>
            <a:fillRect/>
          </a:stretch>
        </p:blipFill>
        <p:spPr bwMode="auto">
          <a:xfrm>
            <a:off x="7524750" y="5238750"/>
            <a:ext cx="1619250" cy="1619250"/>
          </a:xfrm>
          <a:prstGeom prst="rect">
            <a:avLst/>
          </a:prstGeom>
          <a:noFill/>
        </p:spPr>
      </p:pic>
    </p:spTree>
    <p:extLst>
      <p:ext uri="{BB962C8B-B14F-4D97-AF65-F5344CB8AC3E}">
        <p14:creationId xmlns:p14="http://schemas.microsoft.com/office/powerpoint/2010/main" val="3085452743"/>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8851" y="0"/>
            <a:ext cx="9175102" cy="1143000"/>
          </a:xfrm>
          <a:solidFill>
            <a:schemeClr val="bg1"/>
          </a:solidFill>
        </p:spPr>
        <p:txBody>
          <a:bodyPr/>
          <a:lstStyle/>
          <a:p>
            <a:r>
              <a:rPr lang="en-GB" dirty="0">
                <a:solidFill>
                  <a:schemeClr val="tx2"/>
                </a:solidFill>
              </a:rPr>
              <a:t>Rules Developed by Year 6</a:t>
            </a:r>
            <a:endParaRPr lang="en-US" dirty="0">
              <a:solidFill>
                <a:schemeClr val="tx2"/>
              </a:solidFill>
            </a:endParaRPr>
          </a:p>
        </p:txBody>
      </p:sp>
      <p:sp>
        <p:nvSpPr>
          <p:cNvPr id="6147" name="Rectangle 3"/>
          <p:cNvSpPr>
            <a:spLocks noGrp="1" noChangeArrowheads="1"/>
          </p:cNvSpPr>
          <p:nvPr>
            <p:ph idx="1"/>
          </p:nvPr>
        </p:nvSpPr>
        <p:spPr>
          <a:xfrm>
            <a:off x="457200" y="1371600"/>
            <a:ext cx="8229600" cy="4525963"/>
          </a:xfrm>
        </p:spPr>
        <p:txBody>
          <a:bodyPr>
            <a:noAutofit/>
          </a:bodyPr>
          <a:lstStyle/>
          <a:p>
            <a:pPr>
              <a:lnSpc>
                <a:spcPct val="80000"/>
              </a:lnSpc>
            </a:pPr>
            <a:r>
              <a:rPr lang="en-US" sz="2800" dirty="0"/>
              <a:t>Don't be afraid to speak up and give your opinion.</a:t>
            </a:r>
          </a:p>
          <a:p>
            <a:pPr>
              <a:lnSpc>
                <a:spcPct val="80000"/>
              </a:lnSpc>
            </a:pPr>
            <a:r>
              <a:rPr lang="en-US" sz="2800" dirty="0"/>
              <a:t>Share your ideas with other people.</a:t>
            </a:r>
          </a:p>
          <a:p>
            <a:pPr>
              <a:lnSpc>
                <a:spcPct val="80000"/>
              </a:lnSpc>
            </a:pPr>
            <a:r>
              <a:rPr lang="en-US" sz="2800" dirty="0"/>
              <a:t>Try to stay focused on the question or problem and not get distracted.</a:t>
            </a:r>
          </a:p>
          <a:p>
            <a:pPr>
              <a:lnSpc>
                <a:spcPct val="80000"/>
              </a:lnSpc>
            </a:pPr>
            <a:r>
              <a:rPr lang="en-US" sz="2800" dirty="0"/>
              <a:t>Be polite and listen to your partners ideas.</a:t>
            </a:r>
          </a:p>
          <a:p>
            <a:pPr>
              <a:lnSpc>
                <a:spcPct val="80000"/>
              </a:lnSpc>
            </a:pPr>
            <a:r>
              <a:rPr lang="en-US" sz="2800" dirty="0"/>
              <a:t>Two combined ideas are often better than two separate ones.</a:t>
            </a:r>
          </a:p>
          <a:p>
            <a:pPr>
              <a:lnSpc>
                <a:spcPct val="80000"/>
              </a:lnSpc>
            </a:pPr>
            <a:r>
              <a:rPr lang="en-US" sz="2800" dirty="0"/>
              <a:t>Look at your partner when they are speaking, don't be rude.</a:t>
            </a:r>
          </a:p>
          <a:p>
            <a:pPr>
              <a:lnSpc>
                <a:spcPct val="80000"/>
              </a:lnSpc>
            </a:pPr>
            <a:r>
              <a:rPr lang="en-US" sz="2800" dirty="0"/>
              <a:t>Take turns in listening and speaking, don't </a:t>
            </a:r>
            <a:r>
              <a:rPr lang="en-GB" sz="2800" dirty="0"/>
              <a:t>interrupt.</a:t>
            </a:r>
            <a:endParaRPr lang="en-US" sz="2800" dirty="0"/>
          </a:p>
          <a:p>
            <a:pPr>
              <a:lnSpc>
                <a:spcPct val="80000"/>
              </a:lnSpc>
            </a:pPr>
            <a:r>
              <a:rPr lang="en-US" sz="2800" dirty="0"/>
              <a:t>Be prepared to admit that other people's ideas might be better than yours.</a:t>
            </a:r>
          </a:p>
        </p:txBody>
      </p:sp>
    </p:spTree>
    <p:extLst>
      <p:ext uri="{BB962C8B-B14F-4D97-AF65-F5344CB8AC3E}">
        <p14:creationId xmlns:p14="http://schemas.microsoft.com/office/powerpoint/2010/main" val="403509734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2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2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2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2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2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additive="base">
                                        <p:cTn id="37" dur="2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47">
                                            <p:txEl>
                                              <p:pRg st="6" end="6"/>
                                            </p:txEl>
                                          </p:spTgt>
                                        </p:tgtEl>
                                        <p:attrNameLst>
                                          <p:attrName>style.visibility</p:attrName>
                                        </p:attrNameLst>
                                      </p:cBhvr>
                                      <p:to>
                                        <p:strVal val="visible"/>
                                      </p:to>
                                    </p:set>
                                    <p:anim calcmode="lin" valueType="num">
                                      <p:cBhvr additive="base">
                                        <p:cTn id="43" dur="2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47">
                                            <p:txEl>
                                              <p:pRg st="7" end="7"/>
                                            </p:txEl>
                                          </p:spTgt>
                                        </p:tgtEl>
                                        <p:attrNameLst>
                                          <p:attrName>style.visibility</p:attrName>
                                        </p:attrNameLst>
                                      </p:cBhvr>
                                      <p:to>
                                        <p:strVal val="visible"/>
                                      </p:to>
                                    </p:set>
                                    <p:anim calcmode="lin" valueType="num">
                                      <p:cBhvr additive="base">
                                        <p:cTn id="49" dur="20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xN3vbc8YBOE/TjIth5uw3gI/AAAAAAAAASc/xmcmoFjVB3w/s1600/turnandtalkpic.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869990186"/>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372" y="0"/>
            <a:ext cx="9148763" cy="1219200"/>
          </a:xfrm>
          <a:solidFill>
            <a:schemeClr val="bg1"/>
          </a:solidFill>
        </p:spPr>
        <p:txBody>
          <a:bodyPr>
            <a:noAutofit/>
          </a:bodyPr>
          <a:lstStyle/>
          <a:p>
            <a:r>
              <a:rPr lang="en-GB" sz="4000" dirty="0">
                <a:solidFill>
                  <a:schemeClr val="tx2"/>
                </a:solidFill>
              </a:rPr>
              <a:t>How to be </a:t>
            </a:r>
            <a:r>
              <a:rPr lang="en-GB" sz="4000" dirty="0" smtClean="0">
                <a:solidFill>
                  <a:schemeClr val="tx2"/>
                </a:solidFill>
              </a:rPr>
              <a:t>a </a:t>
            </a:r>
            <a:r>
              <a:rPr lang="en-GB" sz="4000" dirty="0">
                <a:solidFill>
                  <a:schemeClr val="tx2"/>
                </a:solidFill>
              </a:rPr>
              <a:t>successful Talking Partner</a:t>
            </a:r>
          </a:p>
        </p:txBody>
      </p:sp>
      <p:sp>
        <p:nvSpPr>
          <p:cNvPr id="67587" name="Rectangle 3"/>
          <p:cNvSpPr>
            <a:spLocks noGrp="1" noChangeArrowheads="1"/>
          </p:cNvSpPr>
          <p:nvPr>
            <p:ph type="body" sz="half" idx="1"/>
          </p:nvPr>
        </p:nvSpPr>
        <p:spPr>
          <a:xfrm>
            <a:off x="152400" y="1687068"/>
            <a:ext cx="5562600" cy="4866132"/>
          </a:xfrm>
        </p:spPr>
        <p:txBody>
          <a:bodyPr>
            <a:normAutofit fontScale="92500"/>
          </a:bodyPr>
          <a:lstStyle/>
          <a:p>
            <a:r>
              <a:rPr lang="en-GB" sz="3000" dirty="0"/>
              <a:t>Sit knee to knee</a:t>
            </a:r>
          </a:p>
          <a:p>
            <a:r>
              <a:rPr lang="en-GB" sz="3000" dirty="0"/>
              <a:t>Look at your partner when they are talking</a:t>
            </a:r>
          </a:p>
          <a:p>
            <a:r>
              <a:rPr lang="en-GB" sz="3000" dirty="0"/>
              <a:t>Look interested</a:t>
            </a:r>
          </a:p>
          <a:p>
            <a:r>
              <a:rPr lang="en-GB" sz="3000" dirty="0"/>
              <a:t>Let your partner express his or her views</a:t>
            </a:r>
          </a:p>
          <a:p>
            <a:r>
              <a:rPr lang="en-GB" sz="3000" dirty="0"/>
              <a:t>Say more than one or two words</a:t>
            </a:r>
          </a:p>
          <a:p>
            <a:r>
              <a:rPr lang="en-GB" sz="3000" dirty="0"/>
              <a:t>Be prepared to compromise </a:t>
            </a:r>
          </a:p>
          <a:p>
            <a:r>
              <a:rPr lang="en-GB" sz="3000" dirty="0"/>
              <a:t>Respect the views of other people</a:t>
            </a:r>
          </a:p>
          <a:p>
            <a:pPr>
              <a:buFontTx/>
              <a:buNone/>
            </a:pPr>
            <a:endParaRPr lang="en-GB" sz="2800" b="1" dirty="0"/>
          </a:p>
        </p:txBody>
      </p:sp>
      <p:pic>
        <p:nvPicPr>
          <p:cNvPr id="3074" name="Picture 2" descr="http://www.bluecoat.gloucs.sch.uk/articles/images/uploads/small/79-110913164423-ipc-week-1-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87068"/>
            <a:ext cx="3598498"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848724"/>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86"/>
            <a:ext cx="9144000" cy="1143000"/>
          </a:xfrm>
          <a:solidFill>
            <a:schemeClr val="bg1"/>
          </a:solidFill>
        </p:spPr>
        <p:txBody>
          <a:bodyPr/>
          <a:lstStyle/>
          <a:p>
            <a:pPr algn="ctr"/>
            <a:r>
              <a:rPr lang="en-AU" b="1" dirty="0" smtClean="0">
                <a:solidFill>
                  <a:schemeClr val="tx2"/>
                </a:solidFill>
                <a:hlinkClick r:id="rId3" action="ppaction://hlinkfile"/>
              </a:rPr>
              <a:t>Talk Partners</a:t>
            </a:r>
            <a:endParaRPr lang="en-AU" b="1" dirty="0">
              <a:solidFill>
                <a:schemeClr val="tx2"/>
              </a:solidFill>
            </a:endParaRPr>
          </a:p>
        </p:txBody>
      </p:sp>
      <p:pic>
        <p:nvPicPr>
          <p:cNvPr id="6" name="Picture 2"/>
          <p:cNvPicPr>
            <a:picLocks noChangeAspect="1" noChangeArrowheads="1"/>
          </p:cNvPicPr>
          <p:nvPr/>
        </p:nvPicPr>
        <p:blipFill>
          <a:blip r:embed="rId4" cstate="print"/>
          <a:srcRect/>
          <a:stretch>
            <a:fillRect/>
          </a:stretch>
        </p:blipFill>
        <p:spPr bwMode="auto">
          <a:xfrm>
            <a:off x="4408805" y="4254532"/>
            <a:ext cx="4716016" cy="2603468"/>
          </a:xfrm>
          <a:prstGeom prst="rect">
            <a:avLst/>
          </a:prstGeom>
          <a:noFill/>
          <a:ln w="12700">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0" y="1219200"/>
            <a:ext cx="7368969" cy="2785864"/>
          </a:xfrm>
          <a:prstGeom prst="rect">
            <a:avLst/>
          </a:prstGeom>
          <a:noFill/>
          <a:ln w="12700" cap="flat">
            <a:noFill/>
            <a:miter lim="800000"/>
            <a:headEnd/>
            <a:tailEnd/>
          </a:ln>
          <a:effectLst>
            <a:outerShdw dist="76199" dir="2700000" algn="ctr" rotWithShape="0">
              <a:schemeClr val="bg2">
                <a:alpha val="75000"/>
              </a:schemeClr>
            </a:outerShdw>
          </a:effectLst>
        </p:spPr>
      </p:pic>
    </p:spTree>
    <p:extLst>
      <p:ext uri="{BB962C8B-B14F-4D97-AF65-F5344CB8AC3E}">
        <p14:creationId xmlns:p14="http://schemas.microsoft.com/office/powerpoint/2010/main" val="1797112055"/>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107"/>
            <a:ext cx="9144000" cy="1143000"/>
          </a:xfrm>
          <a:solidFill>
            <a:schemeClr val="bg1"/>
          </a:solidFill>
        </p:spPr>
        <p:txBody>
          <a:bodyPr/>
          <a:lstStyle/>
          <a:p>
            <a:r>
              <a:rPr lang="en-AU" dirty="0" smtClean="0">
                <a:solidFill>
                  <a:schemeClr val="tx2"/>
                </a:solidFill>
                <a:hlinkClick r:id="rId3" action="ppaction://hlinkfile"/>
              </a:rPr>
              <a:t>Read, Write and Talk</a:t>
            </a:r>
            <a:endParaRPr lang="en-AU" dirty="0">
              <a:solidFill>
                <a:schemeClr val="tx2"/>
              </a:solidFill>
            </a:endParaRPr>
          </a:p>
        </p:txBody>
      </p:sp>
      <p:pic>
        <p:nvPicPr>
          <p:cNvPr id="5" name="Picture 4">
            <a:hlinkClick r:id="rId3" action="ppaction://hlinkfile"/>
          </p:cNvPr>
          <p:cNvPicPr/>
          <p:nvPr/>
        </p:nvPicPr>
        <p:blipFill rotWithShape="1">
          <a:blip r:embed="rId4"/>
          <a:srcRect l="21277" t="35815" r="46143" b="25532"/>
          <a:stretch/>
        </p:blipFill>
        <p:spPr bwMode="auto">
          <a:xfrm>
            <a:off x="2438400" y="2743200"/>
            <a:ext cx="4419600" cy="2628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755777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371&quot;&gt;&lt;/object&gt;&lt;object type=&quot;2&quot; unique_id=&quot;10372&quot;&gt;&lt;object type=&quot;3&quot; unique_id=&quot;10425&quot;&gt;&lt;property id=&quot;20148&quot; value=&quot;5&quot;/&gt;&lt;property id=&quot;20300&quot; value=&quot;Slide 14 - &amp;quot;How to get students talking!&amp;quot;&quot;/&gt;&lt;property id=&quot;20307&quot; value=&quot;364&quot;/&gt;&lt;/object&gt;&lt;object type=&quot;3&quot; unique_id=&quot;10426&quot;&gt;&lt;property id=&quot;20148&quot; value=&quot;5&quot;/&gt;&lt;property id=&quot;20300&quot; value=&quot;Slide 18 - &amp;quot;Positive influences of Using Maths Talk &amp;quot;&quot;/&gt;&lt;property id=&quot;20307&quot; value=&quot;365&quot;/&gt;&lt;/object&gt;&lt;object type=&quot;3&quot; unique_id=&quot;10428&quot;&gt;&lt;property id=&quot;20148&quot; value=&quot;5&quot;/&gt;&lt;property id=&quot;20300&quot; value=&quot;Slide 26 - &amp;quot;Productive Talk Moves&amp;quot;&quot;/&gt;&lt;property id=&quot;20307&quot; value=&quot;341&quot;/&gt;&lt;/object&gt;&lt;object type=&quot;3&quot; unique_id=&quot;10429&quot;&gt;&lt;property id=&quot;20148&quot; value=&quot;5&quot;/&gt;&lt;property id=&quot;20300&quot; value=&quot;Slide 28 - &amp;quot;Revoicing&amp;quot;&quot;/&gt;&lt;property id=&quot;20307&quot; value=&quot;342&quot;/&gt;&lt;/object&gt;&lt;object type=&quot;3&quot; unique_id=&quot;10430&quot;&gt;&lt;property id=&quot;20148&quot; value=&quot;5&quot;/&gt;&lt;property id=&quot;20300&quot; value=&quot;Slide 30 - &amp;quot;Looks like/ Sounds Like&amp;quot;&quot;/&gt;&lt;property id=&quot;20307&quot; value=&quot;348&quot;/&gt;&lt;/object&gt;&lt;object type=&quot;3&quot; unique_id=&quot;10431&quot;&gt;&lt;property id=&quot;20148&quot; value=&quot;5&quot;/&gt;&lt;property id=&quot;20300&quot; value=&quot;Slide 48 - &amp;quot;Restating&amp;quot;&quot;/&gt;&lt;property id=&quot;20307&quot; value=&quot;343&quot;/&gt;&lt;/object&gt;&lt;object type=&quot;3&quot; unique_id=&quot;10432&quot;&gt;&lt;property id=&quot;20148&quot; value=&quot;5&quot;/&gt;&lt;property id=&quot;20300&quot; value=&quot;Slide 51 - &amp;quot;Looks like/ Sounds like&amp;quot;&quot;/&gt;&lt;property id=&quot;20307&quot; value=&quot;349&quot;/&gt;&lt;/object&gt;&lt;object type=&quot;3&quot; unique_id=&quot;10433&quot;&gt;&lt;property id=&quot;20148&quot; value=&quot;5&quot;/&gt;&lt;property id=&quot;20300&quot; value=&quot;Slide 54 - &amp;quot;Agree/ Disagree….Why?&amp;quot;&quot;/&gt;&lt;property id=&quot;20307&quot; value=&quot;344&quot;/&gt;&lt;/object&gt;&lt;object type=&quot;3&quot; unique_id=&quot;10434&quot;&gt;&lt;property id=&quot;20148&quot; value=&quot;5&quot;/&gt;&lt;property id=&quot;20300&quot; value=&quot;Slide 55 - &amp;quot;Looks like/ Sounds like&amp;quot;&quot;/&gt;&lt;property id=&quot;20307&quot; value=&quot;350&quot;/&gt;&lt;/object&gt;&lt;object type=&quot;3&quot; unique_id=&quot;10435&quot;&gt;&lt;property id=&quot;20148&quot; value=&quot;5&quot;/&gt;&lt;property id=&quot;20300&quot; value=&quot;Slide 62 - &amp;quot;Add on / Say more &amp;quot;&quot;/&gt;&lt;property id=&quot;20307&quot; value=&quot;345&quot;/&gt;&lt;/object&gt;&lt;object type=&quot;3&quot; unique_id=&quot;10436&quot;&gt;&lt;property id=&quot;20148&quot; value=&quot;5&quot;/&gt;&lt;property id=&quot;20300&quot; value=&quot;Slide 65 - &amp;quot;Looks like/ Sounds  like&amp;quot;&quot;/&gt;&lt;property id=&quot;20307&quot; value=&quot;351&quot;/&gt;&lt;/object&gt;&lt;object type=&quot;3&quot; unique_id=&quot;10437&quot;&gt;&lt;property id=&quot;20148&quot; value=&quot;5&quot;/&gt;&lt;property id=&quot;20300&quot; value=&quot;Slide 67 - &amp;quot;Wait Time&amp;quot;&quot;/&gt;&lt;property id=&quot;20307&quot; value=&quot;346&quot;/&gt;&lt;/object&gt;&lt;object type=&quot;3&quot; unique_id=&quot;10438&quot;&gt;&lt;property id=&quot;20148&quot; value=&quot;5&quot;/&gt;&lt;property id=&quot;20300&quot; value=&quot;Slide 68 - &amp;quot;Using Wait Time&amp;quot;&quot;/&gt;&lt;property id=&quot;20307&quot; value=&quot;347&quot;/&gt;&lt;/object&gt;&lt;object type=&quot;3&quot; unique_id=&quot;10439&quot;&gt;&lt;property id=&quot;20148&quot; value=&quot;5&quot;/&gt;&lt;property id=&quot;20300&quot; value=&quot;Slide 69 - &amp;quot;Using Wait Time&amp;quot;&quot;/&gt;&lt;property id=&quot;20307&quot; value=&quot;352&quot;/&gt;&lt;/object&gt;&lt;object type=&quot;3&quot; unique_id=&quot;10440&quot;&gt;&lt;property id=&quot;20148&quot; value=&quot;5&quot;/&gt;&lt;property id=&quot;20300&quot; value=&quot;Slide 70 - &amp;quot;Wait time&amp;quot;&quot;/&gt;&lt;property id=&quot;20307&quot; value=&quot;353&quot;/&gt;&lt;/object&gt;&lt;object type=&quot;3&quot; unique_id=&quot;10441&quot;&gt;&lt;property id=&quot;20148&quot; value=&quot;5&quot;/&gt;&lt;property id=&quot;20300&quot; value=&quot;Slide 71 - &amp;quot;Wait Time&amp;quot;&quot;/&gt;&lt;property id=&quot;20307&quot; value=&quot;354&quot;/&gt;&lt;/object&gt;&lt;object type=&quot;3&quot; unique_id=&quot;10442&quot;&gt;&lt;property id=&quot;20148&quot; value=&quot;5&quot;/&gt;&lt;property id=&quot;20300&quot; value=&quot;Slide 72 - &amp;quot;Expected Behaviours For &amp;#x0D;&amp;#x0A;Wait Time 1&amp;quot;&quot;/&gt;&lt;property id=&quot;20307&quot; value=&quot;355&quot;/&gt;&lt;/object&gt;&lt;object type=&quot;3&quot; unique_id=&quot;10443&quot;&gt;&lt;property id=&quot;20148&quot; value=&quot;5&quot;/&gt;&lt;property id=&quot;20300&quot; value=&quot;Slide 73 - &amp;quot;Expected Behaviours of &amp;#x0D;&amp;#x0A;Wait Time 2&amp;quot;&quot;/&gt;&lt;property id=&quot;20307&quot; value=&quot;356&quot;/&gt;&lt;/object&gt;&lt;object type=&quot;3&quot; unique_id=&quot;10445&quot;&gt;&lt;property id=&quot;20148&quot; value=&quot;5&quot;/&gt;&lt;property id=&quot;20300&quot; value=&quot;Slide 66 - &amp;quot;Looks like/ Sounds like&amp;quot;&quot;/&gt;&lt;property id=&quot;20307&quot; value=&quot;358&quot;/&gt;&lt;/object&gt;&lt;object type=&quot;3&quot; unique_id=&quot;10446&quot;&gt;&lt;property id=&quot;20148&quot; value=&quot;5&quot;/&gt;&lt;property id=&quot;20300&quot; value=&quot;Slide 52 - &amp;quot;Restate&amp;quot;&quot;/&gt;&lt;property id=&quot;20307&quot; value=&quot;314&quot;/&gt;&lt;/object&gt;&lt;object type=&quot;3&quot; unique_id=&quot;10447&quot;&gt;&lt;property id=&quot;20148&quot; value=&quot;5&quot;/&gt;&lt;property id=&quot;20300&quot; value=&quot;Slide 53 - &amp;quot;Restate&amp;quot;&quot;/&gt;&lt;property id=&quot;20307&quot; value=&quot;315&quot;/&gt;&lt;/object&gt;&lt;object type=&quot;3&quot; unique_id=&quot;10448&quot;&gt;&lt;property id=&quot;20148&quot; value=&quot;5&quot;/&gt;&lt;property id=&quot;20300&quot; value=&quot;Slide 75 - &amp;quot;Answering As a Process&amp;quot;&quot;/&gt;&lt;property id=&quot;20307&quot; value=&quot;309&quot;/&gt;&lt;/object&gt;&lt;object type=&quot;3&quot; unique_id=&quot;10449&quot;&gt;&lt;property id=&quot;20148&quot; value=&quot;5&quot;/&gt;&lt;property id=&quot;20300&quot; value=&quot;Slide 88 - &amp;quot;Productive Talk Moves&amp;quot;&quot;/&gt;&lt;property id=&quot;20307&quot; value=&quot;360&quot;/&gt;&lt;/object&gt;&lt;object type=&quot;3&quot; unique_id=&quot;10451&quot;&gt;&lt;property id=&quot;20148&quot; value=&quot;5&quot;/&gt;&lt;property id=&quot;20300&quot; value=&quot;Slide 117 - &amp;quot;Ground Rules for Respectful Talk&amp;quot;&quot;/&gt;&lt;property id=&quot;20307&quot; value=&quot;361&quot;/&gt;&lt;/object&gt;&lt;object type=&quot;3&quot; unique_id=&quot;10452&quot;&gt;&lt;property id=&quot;20148&quot; value=&quot;5&quot;/&gt;&lt;property id=&quot;20300&quot; value=&quot;Slide 118 - &amp;quot;Ground Rules for Respectful Talk&amp;quot;&quot;/&gt;&lt;property id=&quot;20307&quot; value=&quot;362&quot;/&gt;&lt;/object&gt;&lt;object type=&quot;3&quot; unique_id=&quot;10453&quot;&gt;&lt;property id=&quot;20148&quot; value=&quot;5&quot;/&gt;&lt;property id=&quot;20300&quot; value=&quot;Slide 119 - &amp;quot;What Mathematics Should We Talk About?&amp;quot;&quot;/&gt;&lt;property id=&quot;20307&quot; value=&quot;367&quot;/&gt;&lt;/object&gt;&lt;object type=&quot;3&quot; unique_id=&quot;10454&quot;&gt;&lt;property id=&quot;20148&quot; value=&quot;5&quot;/&gt;&lt;property id=&quot;20300&quot; value=&quot;Slide 120 - &amp;quot;Practical Ideas&amp;quot;&quot;/&gt;&lt;property id=&quot;20307&quot; value=&quot;317&quot;/&gt;&lt;/object&gt;&lt;object type=&quot;3&quot; unique_id=&quot;10462&quot;&gt;&lt;property id=&quot;20148&quot; value=&quot;5&quot;/&gt;&lt;property id=&quot;20300&quot; value=&quot;Slide 121&quot;/&gt;&lt;property id=&quot;20307&quot; value=&quot;363&quot;/&gt;&lt;/object&gt;&lt;object type=&quot;3&quot; unique_id=&quot;10463&quot;&gt;&lt;property id=&quot;20148&quot; value=&quot;5&quot;/&gt;&lt;property id=&quot;20300&quot; value=&quot;Slide 122 - &amp;quot;Questions?&amp;quot;&quot;/&gt;&lt;property id=&quot;20307&quot; value=&quot;328&quot;/&gt;&lt;/object&gt;&lt;object type=&quot;3&quot; unique_id=&quot;13441&quot;&gt;&lt;property id=&quot;20148&quot; value=&quot;5&quot;/&gt;&lt;property id=&quot;20300&quot; value=&quot;Slide 15 - &amp;quot;Think of a child…&amp;quot;&quot;/&gt;&lt;property id=&quot;20307&quot; value=&quot;371&quot;/&gt;&lt;/object&gt;&lt;object type=&quot;3&quot; unique_id=&quot;13442&quot;&gt;&lt;property id=&quot;20148&quot; value=&quot;5&quot;/&gt;&lt;property id=&quot;20300&quot; value=&quot;Slide 19 - &amp;quot;Teacher-student talk&amp;quot;&quot;/&gt;&lt;property id=&quot;20307&quot; value=&quot;372&quot;/&gt;&lt;/object&gt;&lt;object type=&quot;3&quot; unique_id=&quot;13445&quot;&gt;&lt;property id=&quot;20148&quot; value=&quot;5&quot;/&gt;&lt;property id=&quot;20300&quot; value=&quot;Slide 92 - &amp;quot;Talk Partners&amp;quot;&quot;/&gt;&lt;property id=&quot;20307&quot; value=&quot;368&quot;/&gt;&lt;/object&gt;&lt;object type=&quot;3&quot; unique_id=&quot;13446&quot;&gt;&lt;property id=&quot;20148&quot; value=&quot;5&quot;/&gt;&lt;property id=&quot;20300&quot; value=&quot;Slide 93 - &amp;quot;Talk Partners&amp;quot;&quot;/&gt;&lt;property id=&quot;20307&quot; value=&quot;369&quot;/&gt;&lt;/object&gt;&lt;object type=&quot;3&quot; unique_id=&quot;13447&quot;&gt;&lt;property id=&quot;20148&quot; value=&quot;5&quot;/&gt;&lt;property id=&quot;20300&quot; value=&quot;Slide 94 - &amp;quot;&amp;#x0D;&amp;#x0A;Talk Partners&amp;quot;&quot;/&gt;&lt;property id=&quot;20307&quot; value=&quot;375&quot;/&gt;&lt;/object&gt;&lt;object type=&quot;3&quot; unique_id=&quot;13448&quot;&gt;&lt;property id=&quot;20148&quot; value=&quot;5&quot;/&gt;&lt;property id=&quot;20300&quot; value=&quot;Slide 95 - &amp;quot;Prerequisites&amp;quot;&quot;/&gt;&lt;property id=&quot;20307&quot; value=&quot;376&quot;/&gt;&lt;/object&gt;&lt;object type=&quot;3&quot; unique_id=&quot;13449&quot;&gt;&lt;property id=&quot;20148&quot; value=&quot;5&quot;/&gt;&lt;property id=&quot;20300&quot; value=&quot;Slide 96 - &amp;quot;This should enable students to:&amp;quot;&quot;/&gt;&lt;property id=&quot;20307&quot; value=&quot;377&quot;/&gt;&lt;/object&gt;&lt;object type=&quot;3&quot; unique_id=&quot;13450&quot;&gt;&lt;property id=&quot;20148&quot; value=&quot;5&quot;/&gt;&lt;property id=&quot;20300&quot; value=&quot;Slide 97 - &amp;quot;What does it look like?&amp;quot;&quot;/&gt;&lt;property id=&quot;20307&quot; value=&quot;378&quot;/&gt;&lt;/object&gt;&lt;object type=&quot;3&quot; unique_id=&quot;13451&quot;&gt;&lt;property id=&quot;20148&quot; value=&quot;5&quot;/&gt;&lt;property id=&quot;20300&quot; value=&quot;Slide 98 - &amp;quot;The Importance of &amp;#x0D;&amp;#x0A;Talking Partners&amp;quot;&quot;/&gt;&lt;property id=&quot;20307&quot; value=&quot;379&quot;/&gt;&lt;/object&gt;&lt;object type=&quot;3&quot; unique_id=&quot;13452&quot;&gt;&lt;property id=&quot;20148&quot; value=&quot;5&quot;/&gt;&lt;property id=&quot;20300&quot; value=&quot;Slide 99 - &amp;quot;Talking Partners&amp;quot;&quot;/&gt;&lt;property id=&quot;20307&quot; value=&quot;380&quot;/&gt;&lt;/object&gt;&lt;object type=&quot;3&quot; unique_id=&quot;13453&quot;&gt;&lt;property id=&quot;20148&quot; value=&quot;5&quot;/&gt;&lt;property id=&quot;20300&quot; value=&quot;Slide 100 - &amp;quot;Introducing Talking Partners&amp;quot;&quot;/&gt;&lt;property id=&quot;20307&quot; value=&quot;381&quot;/&gt;&lt;/object&gt;&lt;object type=&quot;3&quot; unique_id=&quot;13454&quot;&gt;&lt;property id=&quot;20148&quot; value=&quot;5&quot;/&gt;&lt;property id=&quot;20300&quot; value=&quot;Slide 101 - &amp;quot;Picking Partners&amp;quot;&quot;/&gt;&lt;property id=&quot;20307&quot; value=&quot;382&quot;/&gt;&lt;/object&gt;&lt;object type=&quot;3&quot; unique_id=&quot;13455&quot;&gt;&lt;property id=&quot;20148&quot; value=&quot;5&quot;/&gt;&lt;property id=&quot;20300&quot; value=&quot;Slide 102 - &amp;quot;Talking Partners cont.&amp;quot;&quot;/&gt;&lt;property id=&quot;20307&quot; value=&quot;383&quot;/&gt;&lt;/object&gt;&lt;object type=&quot;3&quot; unique_id=&quot;13456&quot;&gt;&lt;property id=&quot;20148&quot; value=&quot;5&quot;/&gt;&lt;property id=&quot;20300&quot; value=&quot;Slide 103 - &amp;quot;Talking Partners&amp;quot;&quot;/&gt;&lt;property id=&quot;20307&quot; value=&quot;384&quot;/&gt;&lt;/object&gt;&lt;object type=&quot;3&quot; unique_id=&quot;13457&quot;&gt;&lt;property id=&quot;20148&quot; value=&quot;5&quot;/&gt;&lt;property id=&quot;20300&quot; value=&quot;Slide 104 - &amp;quot;Rules Developed by Year 6&amp;quot;&quot;/&gt;&lt;property id=&quot;20307&quot; value=&quot;385&quot;/&gt;&lt;/object&gt;&lt;object type=&quot;3&quot; unique_id=&quot;13458&quot;&gt;&lt;property id=&quot;20148&quot; value=&quot;5&quot;/&gt;&lt;property id=&quot;20300&quot; value=&quot;Slide 105&quot;/&gt;&lt;property id=&quot;20307&quot; value=&quot;386&quot;/&gt;&lt;/object&gt;&lt;object type=&quot;3&quot; unique_id=&quot;13459&quot;&gt;&lt;property id=&quot;20148&quot; value=&quot;5&quot;/&gt;&lt;property id=&quot;20300&quot; value=&quot;Slide 106 - &amp;quot;How to be a successful Talking Partner&amp;quot;&quot;/&gt;&lt;property id=&quot;20307&quot; value=&quot;387&quot;/&gt;&lt;/object&gt;&lt;object type=&quot;3&quot; unique_id=&quot;13460&quot;&gt;&lt;property id=&quot;20148&quot; value=&quot;5&quot;/&gt;&lt;property id=&quot;20300&quot; value=&quot;Slide 107 - &amp;quot;Talk Partners&amp;quot;&quot;/&gt;&lt;property id=&quot;20307&quot; value=&quot;388&quot;/&gt;&lt;/object&gt;&lt;object type=&quot;3&quot; unique_id=&quot;13461&quot;&gt;&lt;property id=&quot;20148&quot; value=&quot;5&quot;/&gt;&lt;property id=&quot;20300&quot; value=&quot;Slide 108 - &amp;quot;Read, Write and Talk&amp;quot;&quot;/&gt;&lt;property id=&quot;20307&quot; value=&quot;389&quot;/&gt;&lt;/object&gt;&lt;object type=&quot;3&quot; unique_id=&quot;13462&quot;&gt;&lt;property id=&quot;20148&quot; value=&quot;5&quot;/&gt;&lt;property id=&quot;20300&quot; value=&quot;Slide 109 - &amp;quot;Talk Partners&amp;quot;&quot;/&gt;&lt;property id=&quot;20307&quot; value=&quot;390&quot;/&gt;&lt;/object&gt;&lt;object type=&quot;3&quot; unique_id=&quot;13463&quot;&gt;&lt;property id=&quot;20148&quot; value=&quot;5&quot;/&gt;&lt;property id=&quot;20300&quot; value=&quot;Slide 110&quot;/&gt;&lt;property id=&quot;20307&quot; value=&quot;391&quot;/&gt;&lt;/object&gt;&lt;object type=&quot;3&quot; unique_id=&quot;13464&quot;&gt;&lt;property id=&quot;20148&quot; value=&quot;5&quot;/&gt;&lt;property id=&quot;20300&quot; value=&quot;Slide 111 - &amp;quot;Display&amp;quot;&quot;/&gt;&lt;property id=&quot;20307&quot; value=&quot;392&quot;/&gt;&lt;/object&gt;&lt;object type=&quot;3&quot; unique_id=&quot;13465&quot;&gt;&lt;property id=&quot;20148&quot; value=&quot;5&quot;/&gt;&lt;property id=&quot;20300&quot; value=&quot;Slide 112 - &amp;quot;Display&amp;quot;&quot;/&gt;&lt;property id=&quot;20307&quot; value=&quot;393&quot;/&gt;&lt;/object&gt;&lt;object type=&quot;3&quot; unique_id=&quot;13466&quot;&gt;&lt;property id=&quot;20148&quot; value=&quot;5&quot;/&gt;&lt;property id=&quot;20300&quot; value=&quot;Slide 113 - &amp;quot;Unwilling Children&amp;quot;&quot;/&gt;&lt;property id=&quot;20307&quot; value=&quot;395&quot;/&gt;&lt;/object&gt;&lt;object type=&quot;3&quot; unique_id=&quot;13467&quot;&gt;&lt;property id=&quot;20148&quot; value=&quot;5&quot;/&gt;&lt;property id=&quot;20300&quot; value=&quot;Slide 114 - &amp;quot;What the children think&amp;quot;&quot;/&gt;&lt;property id=&quot;20307&quot; value=&quot;397&quot;/&gt;&lt;/object&gt;&lt;object type=&quot;3&quot; unique_id=&quot;13468&quot;&gt;&lt;property id=&quot;20148&quot; value=&quot;5&quot;/&gt;&lt;property id=&quot;20300&quot; value=&quot;Slide 115&quot;/&gt;&lt;property id=&quot;20307&quot; value=&quot;398&quot;/&gt;&lt;/object&gt;&lt;object type=&quot;3&quot; unique_id=&quot;13469&quot;&gt;&lt;property id=&quot;20148&quot; value=&quot;5&quot;/&gt;&lt;property id=&quot;20300&quot; value=&quot;Slide 116 - &amp;quot;Effective Questioning&amp;quot;&quot;/&gt;&lt;property id=&quot;20307&quot; value=&quot;399&quot;/&gt;&lt;/object&gt;&lt;object type=&quot;3&quot; unique_id=&quot;13470&quot;&gt;&lt;property id=&quot;20148&quot; value=&quot;5&quot;/&gt;&lt;property id=&quot;20300&quot; value=&quot;Slide 1 - &amp;quot;Classroom Discussions:&amp;#x0D;&amp;#x0A;Using maths talk to help students learn&amp;quot;&quot;/&gt;&lt;property id=&quot;20307&quot; value=&quot;474&quot;/&gt;&lt;/object&gt;&lt;object type=&quot;3&quot; unique_id=&quot;13471&quot;&gt;&lt;property id=&quot;20148&quot; value=&quot;5&quot;/&gt;&lt;property id=&quot;20300&quot; value=&quot;Slide 2 - &amp;quot;Unpacking formative assessment&amp;quot;&quot;/&gt;&lt;property id=&quot;20307&quot; value=&quot;442&quot;/&gt;&lt;/object&gt;&lt;object type=&quot;3&quot; unique_id=&quot;13472&quot;&gt;&lt;property id=&quot;20148&quot; value=&quot;5&quot;/&gt;&lt;property id=&quot;20300&quot; value=&quot;Slide 3 - &amp;quot;And one big idea&amp;quot;&quot;/&gt;&lt;property id=&quot;20307&quot; value=&quot;443&quot;/&gt;&lt;/object&gt;&lt;object type=&quot;3&quot; unique_id=&quot;13474&quot;&gt;&lt;property id=&quot;20148&quot; value=&quot;5&quot;/&gt;&lt;property id=&quot;20300&quot; value=&quot;Slide 4&quot;/&gt;&lt;property id=&quot;20307&quot; value=&quot;444&quot;/&gt;&lt;/object&gt;&lt;object type=&quot;3&quot; unique_id=&quot;13475&quot;&gt;&lt;property id=&quot;20148&quot; value=&quot;5&quot;/&gt;&lt;property id=&quot;20300&quot; value=&quot;Slide 7&quot;/&gt;&lt;property id=&quot;20307&quot; value=&quot;445&quot;/&gt;&lt;/object&gt;&lt;object type=&quot;3&quot; unique_id=&quot;13476&quot;&gt;&lt;property id=&quot;20148&quot; value=&quot;5&quot;/&gt;&lt;property id=&quot;20300&quot; value=&quot;Slide 9&quot;/&gt;&lt;property id=&quot;20307&quot; value=&quot;446&quot;/&gt;&lt;/object&gt;&lt;object type=&quot;3&quot; unique_id=&quot;13477&quot;&gt;&lt;property id=&quot;20148&quot; value=&quot;5&quot;/&gt;&lt;property id=&quot;20300&quot; value=&quot;Slide 11&quot;/&gt;&lt;property id=&quot;20307&quot; value=&quot;447&quot;/&gt;&lt;/object&gt;&lt;object type=&quot;3&quot; unique_id=&quot;13478&quot;&gt;&lt;property id=&quot;20148&quot; value=&quot;5&quot;/&gt;&lt;property id=&quot;20300&quot; value=&quot;Slide 12&quot;/&gt;&lt;property id=&quot;20307&quot; value=&quot;448&quot;/&gt;&lt;/object&gt;&lt;object type=&quot;3&quot; unique_id=&quot;13479&quot;&gt;&lt;property id=&quot;20148&quot; value=&quot;5&quot;/&gt;&lt;property id=&quot;20300&quot; value=&quot;Slide 13 - &amp;quot;Developing Classroom Discourse&amp;quot;&quot;/&gt;&lt;property id=&quot;20307&quot; value=&quot;414&quot;/&gt;&lt;/object&gt;&lt;object type=&quot;3&quot; unique_id=&quot;13480&quot;&gt;&lt;property id=&quot;20148&quot; value=&quot;5&quot;/&gt;&lt;property id=&quot;20300&quot; value=&quot;Slide 16 - &amp;quot;Listening in on a classroom&amp;quot;&quot;/&gt;&lt;property id=&quot;20307&quot; value=&quot;415&quot;/&gt;&lt;/object&gt;&lt;object type=&quot;3&quot; unique_id=&quot;13481&quot;&gt;&lt;property id=&quot;20148&quot; value=&quot;5&quot;/&gt;&lt;property id=&quot;20300&quot; value=&quot;Slide 17 - &amp;quot;Findings on classroom talk:&amp;quot;&quot;/&gt;&lt;property id=&quot;20307&quot; value=&quot;411&quot;/&gt;&lt;/object&gt;&lt;object type=&quot;3&quot; unique_id=&quot;13482&quot;&gt;&lt;property id=&quot;20148&quot; value=&quot;5&quot;/&gt;&lt;property id=&quot;20300&quot; value=&quot;Slide 20 - &amp;quot;Final Word-Clock Partner&amp;#x0D;&amp;#x0A;3 o’clock&amp;quot;&quot;/&gt;&lt;property id=&quot;20307&quot; value=&quot;475&quot;/&gt;&lt;/object&gt;&lt;object type=&quot;3&quot; unique_id=&quot;13483&quot;&gt;&lt;property id=&quot;20148&quot; value=&quot;5&quot;/&gt;&lt;property id=&quot;20300&quot; value=&quot;Slide 21 - &amp;quot;4 Big Ideas&amp;quot;&quot;/&gt;&lt;property id=&quot;20307&quot; value=&quot;419&quot;/&gt;&lt;/object&gt;&lt;object type=&quot;3&quot; unique_id=&quot;13484&quot;&gt;&lt;property id=&quot;20148&quot; value=&quot;5&quot;/&gt;&lt;property id=&quot;20300&quot; value=&quot;Slide 22&quot;/&gt;&lt;property id=&quot;20307&quot; value=&quot;420&quot;/&gt;&lt;/object&gt;&lt;object type=&quot;3&quot; unique_id=&quot;13485&quot;&gt;&lt;property id=&quot;20148&quot; value=&quot;5&quot;/&gt;&lt;property id=&quot;20300&quot; value=&quot;Slide 23&quot;/&gt;&lt;property id=&quot;20307&quot; value=&quot;421&quot;/&gt;&lt;/object&gt;&lt;object type=&quot;3&quot; unique_id=&quot;13486&quot;&gt;&lt;property id=&quot;20148&quot; value=&quot;5&quot;/&gt;&lt;property id=&quot;20300&quot; value=&quot;Slide 24&quot;/&gt;&lt;property id=&quot;20307&quot; value=&quot;422&quot;/&gt;&lt;/object&gt;&lt;object type=&quot;3&quot; unique_id=&quot;13487&quot;&gt;&lt;property id=&quot;20148&quot; value=&quot;5&quot;/&gt;&lt;property id=&quot;20300&quot; value=&quot;Slide 25 - &amp;quot;Talk Formats&amp;quot;&quot;/&gt;&lt;property id=&quot;20307&quot; value=&quot;417&quot;/&gt;&lt;/object&gt;&lt;object type=&quot;3&quot; unique_id=&quot;13488&quot;&gt;&lt;property id=&quot;20148&quot; value=&quot;5&quot;/&gt;&lt;property id=&quot;20300&quot; value=&quot;Slide 27 - &amp;quot;Clock Partner&amp;#x0D;&amp;#x0A;6 o’clock&amp;quot;&quot;/&gt;&lt;property id=&quot;20307&quot; value=&quot;477&quot;/&gt;&lt;/object&gt;&lt;object type=&quot;3&quot; unique_id=&quot;13489&quot;&gt;&lt;property id=&quot;20148&quot; value=&quot;5&quot;/&gt;&lt;property id=&quot;20300&quot; value=&quot;Slide 29 - &amp;quot;Revoicing: What is it?&amp;quot;&quot;/&gt;&lt;property id=&quot;20307&quot; value=&quot;449&quot;/&gt;&lt;/object&gt;&lt;object type=&quot;3&quot; unique_id=&quot;13490&quot;&gt;&lt;property id=&quot;20148&quot; value=&quot;5&quot;/&gt;&lt;property id=&quot;20300&quot; value=&quot;Slide 31 - &amp;quot;What is happening here?&amp;quot;&quot;/&gt;&lt;property id=&quot;20307&quot; value=&quot;427&quot;/&gt;&lt;/object&gt;&lt;object type=&quot;3&quot; unique_id=&quot;13491&quot;&gt;&lt;property id=&quot;20148&quot; value=&quot;5&quot;/&gt;&lt;property id=&quot;20300&quot; value=&quot;Slide 32&quot;/&gt;&lt;property id=&quot;20307&quot; value=&quot;450&quot;/&gt;&lt;/object&gt;&lt;object type=&quot;3&quot; unique_id=&quot;13492&quot;&gt;&lt;property id=&quot;20148&quot; value=&quot;5&quot;/&gt;&lt;property id=&quot;20300&quot; value=&quot;Slide 33&quot;/&gt;&lt;property id=&quot;20307&quot; value=&quot;424&quot;/&gt;&lt;/object&gt;&lt;object type=&quot;3&quot; unique_id=&quot;13493&quot;&gt;&lt;property id=&quot;20148&quot; value=&quot;5&quot;/&gt;&lt;property id=&quot;20300&quot; value=&quot;Slide 34&quot;/&gt;&lt;property id=&quot;20307&quot; value=&quot;425&quot;/&gt;&lt;/object&gt;&lt;object type=&quot;3&quot; unique_id=&quot;13494&quot;&gt;&lt;property id=&quot;20148&quot; value=&quot;5&quot;/&gt;&lt;property id=&quot;20300&quot; value=&quot;Slide 35&quot;/&gt;&lt;property id=&quot;20307&quot; value=&quot;426&quot;/&gt;&lt;/object&gt;&lt;object type=&quot;3&quot; unique_id=&quot;13495&quot;&gt;&lt;property id=&quot;20148&quot; value=&quot;5&quot;/&gt;&lt;property id=&quot;20300&quot; value=&quot;Slide 36 - &amp;quot;Revoicing-Example Two&amp;quot;&quot;/&gt;&lt;property id=&quot;20307&quot; value=&quot;428&quot;/&gt;&lt;/object&gt;&lt;object type=&quot;3&quot; unique_id=&quot;13496&quot;&gt;&lt;property id=&quot;20148&quot; value=&quot;5&quot;/&gt;&lt;property id=&quot;20300&quot; value=&quot;Slide 37&quot;/&gt;&lt;property id=&quot;20307&quot; value=&quot;429&quot;/&gt;&lt;/object&gt;&lt;object type=&quot;3&quot; unique_id=&quot;13497&quot;&gt;&lt;property id=&quot;20148&quot; value=&quot;5&quot;/&gt;&lt;property id=&quot;20300&quot; value=&quot;Slide 38&quot;/&gt;&lt;property id=&quot;20307&quot; value=&quot;430&quot;/&gt;&lt;/object&gt;&lt;object type=&quot;3&quot; unique_id=&quot;13498&quot;&gt;&lt;property id=&quot;20148&quot; value=&quot;5&quot;/&gt;&lt;property id=&quot;20300&quot; value=&quot;Slide 39&quot;/&gt;&lt;property id=&quot;20307&quot; value=&quot;431&quot;/&gt;&lt;/object&gt;&lt;object type=&quot;3&quot; unique_id=&quot;13499&quot;&gt;&lt;property id=&quot;20148&quot; value=&quot;5&quot;/&gt;&lt;property id=&quot;20300&quot; value=&quot;Slide 40 - &amp;quot;One more example&amp;quot;&quot;/&gt;&lt;property id=&quot;20307&quot; value=&quot;432&quot;/&gt;&lt;/object&gt;&lt;object type=&quot;3&quot; unique_id=&quot;13500&quot;&gt;&lt;property id=&quot;20148&quot; value=&quot;5&quot;/&gt;&lt;property id=&quot;20300&quot; value=&quot;Slide 41&quot;/&gt;&lt;property id=&quot;20307&quot; value=&quot;433&quot;/&gt;&lt;/object&gt;&lt;object type=&quot;3&quot; unique_id=&quot;13501&quot;&gt;&lt;property id=&quot;20148&quot; value=&quot;5&quot;/&gt;&lt;property id=&quot;20300&quot; value=&quot;Slide 42&quot;/&gt;&lt;property id=&quot;20307&quot; value=&quot;434&quot;/&gt;&lt;/object&gt;&lt;object type=&quot;3&quot; unique_id=&quot;13502&quot;&gt;&lt;property id=&quot;20148&quot; value=&quot;5&quot;/&gt;&lt;property id=&quot;20300&quot; value=&quot;Slide 43&quot;/&gt;&lt;property id=&quot;20307&quot; value=&quot;435&quot;/&gt;&lt;/object&gt;&lt;object type=&quot;3&quot; unique_id=&quot;13503&quot;&gt;&lt;property id=&quot;20148&quot; value=&quot;5&quot;/&gt;&lt;property id=&quot;20300&quot; value=&quot;Slide 44&quot;/&gt;&lt;property id=&quot;20307&quot; value=&quot;436&quot;/&gt;&lt;/object&gt;&lt;object type=&quot;3&quot; unique_id=&quot;13504&quot;&gt;&lt;property id=&quot;20148&quot; value=&quot;5&quot;/&gt;&lt;property id=&quot;20300&quot; value=&quot;Slide 45 - &amp;quot;What is happening here?&amp;quot;&quot;/&gt;&lt;property id=&quot;20307&quot; value=&quot;437&quot;/&gt;&lt;/object&gt;&lt;object type=&quot;3&quot; unique_id=&quot;13505&quot;&gt;&lt;property id=&quot;20148&quot; value=&quot;5&quot;/&gt;&lt;property id=&quot;20300&quot; value=&quot;Slide 46 - &amp;quot;When teachers begin to use this move they gain:&amp;quot;&quot;/&gt;&lt;property id=&quot;20307&quot; value=&quot;438&quot;/&gt;&lt;/object&gt;&lt;object type=&quot;3&quot; unique_id=&quot;13506&quot;&gt;&lt;property id=&quot;20148&quot; value=&quot;5&quot;/&gt;&lt;property id=&quot;20300&quot; value=&quot;Slide 47 - &amp;quot;So once the students are externalizing their reasoning, sharing their thinking out loud,&amp;#x0D;&amp;#x0A;how do you get other stud&quot;/&gt;&lt;property id=&quot;20307&quot; value=&quot;451&quot;/&gt;&lt;/object&gt;&lt;object type=&quot;3&quot; unique_id=&quot;13507&quot;&gt;&lt;property id=&quot;20148&quot; value=&quot;5&quot;/&gt;&lt;property id=&quot;20300&quot; value=&quot;Slide 49&quot;/&gt;&lt;property id=&quot;20307&quot; value=&quot;452&quot;/&gt;&lt;/object&gt;&lt;object type=&quot;3&quot; unique_id=&quot;13508&quot;&gt;&lt;property id=&quot;20148&quot; value=&quot;5&quot;/&gt;&lt;property id=&quot;20300&quot; value=&quot;Slide 50&quot;/&gt;&lt;property id=&quot;20307&quot; value=&quot;453&quot;/&gt;&lt;/object&gt;&lt;object type=&quot;3&quot; unique_id=&quot;13509&quot;&gt;&lt;property id=&quot;20148&quot; value=&quot;5&quot;/&gt;&lt;property id=&quot;20300&quot; value=&quot;Slide 56&quot;/&gt;&lt;property id=&quot;20307&quot; value=&quot;454&quot;/&gt;&lt;/object&gt;&lt;object type=&quot;3&quot; unique_id=&quot;13510&quot;&gt;&lt;property id=&quot;20148&quot; value=&quot;5&quot;/&gt;&lt;property id=&quot;20300&quot; value=&quot;Slide 57&quot;/&gt;&lt;property id=&quot;20307&quot; value=&quot;455&quot;/&gt;&lt;/object&gt;&lt;object type=&quot;3&quot; unique_id=&quot;13511&quot;&gt;&lt;property id=&quot;20148&quot; value=&quot;5&quot;/&gt;&lt;property id=&quot;20300&quot; value=&quot;Slide 58&quot;/&gt;&lt;property id=&quot;20307&quot; value=&quot;456&quot;/&gt;&lt;/object&gt;&lt;object type=&quot;3&quot; unique_id=&quot;13512&quot;&gt;&lt;property id=&quot;20148&quot; value=&quot;5&quot;/&gt;&lt;property id=&quot;20300&quot; value=&quot;Slide 59&quot;/&gt;&lt;property id=&quot;20307&quot; value=&quot;457&quot;/&gt;&lt;/object&gt;&lt;object type=&quot;3&quot; unique_id=&quot;13513&quot;&gt;&lt;property id=&quot;20148&quot; value=&quot;5&quot;/&gt;&lt;property id=&quot;20300&quot; value=&quot;Slide 60&quot;/&gt;&lt;property id=&quot;20307&quot; value=&quot;458&quot;/&gt;&lt;/object&gt;&lt;object type=&quot;3&quot; unique_id=&quot;13514&quot;&gt;&lt;property id=&quot;20148&quot; value=&quot;5&quot;/&gt;&lt;property id=&quot;20300&quot; value=&quot;Slide 61&quot;/&gt;&lt;property id=&quot;20307&quot; value=&quot;459&quot;/&gt;&lt;/object&gt;&lt;object type=&quot;3&quot; unique_id=&quot;13515&quot;&gt;&lt;property id=&quot;20148&quot; value=&quot;5&quot;/&gt;&lt;property id=&quot;20300&quot; value=&quot;Slide 63 - &amp;quot;Can you say more?&amp;quot;&quot;/&gt;&lt;property id=&quot;20307&quot; value=&quot;460&quot;/&gt;&lt;/object&gt;&lt;object type=&quot;3&quot; unique_id=&quot;13516&quot;&gt;&lt;property id=&quot;20148&quot; value=&quot;5&quot;/&gt;&lt;property id=&quot;20300&quot; value=&quot;Slide 64 - &amp;quot;Can you give an example?&amp;quot;&quot;/&gt;&lt;property id=&quot;20307&quot; value=&quot;461&quot;/&gt;&lt;/object&gt;&lt;object type=&quot;3&quot; unique_id=&quot;13517&quot;&gt;&lt;property id=&quot;20148&quot; value=&quot;5&quot;/&gt;&lt;property id=&quot;20300&quot; value=&quot;Slide 74 - &amp;quot;Clock Partner&amp;#x0D;&amp;#x0A;8 o’clock&amp;quot;&quot;/&gt;&lt;property id=&quot;20307&quot; value=&quot;478&quot;/&gt;&lt;/object&gt;&lt;object type=&quot;3&quot; unique_id=&quot;13518&quot;&gt;&lt;property id=&quot;20148&quot; value=&quot;5&quot;/&gt;&lt;property id=&quot;20300&quot; value=&quot;Slide 76&quot;/&gt;&lt;property id=&quot;20307&quot; value=&quot;462&quot;/&gt;&lt;/object&gt;&lt;object type=&quot;3&quot; unique_id=&quot;13519&quot;&gt;&lt;property id=&quot;20148&quot; value=&quot;5&quot;/&gt;&lt;property id=&quot;20300&quot; value=&quot;Slide 77&quot;/&gt;&lt;property id=&quot;20307&quot; value=&quot;463&quot;/&gt;&lt;/object&gt;&lt;object type=&quot;3&quot; unique_id=&quot;13520&quot;&gt;&lt;property id=&quot;20148&quot; value=&quot;5&quot;/&gt;&lt;property id=&quot;20300&quot; value=&quot;Slide 78&quot;/&gt;&lt;property id=&quot;20307&quot; value=&quot;464&quot;/&gt;&lt;/object&gt;&lt;object type=&quot;3&quot; unique_id=&quot;13521&quot;&gt;&lt;property id=&quot;20148&quot; value=&quot;5&quot;/&gt;&lt;property id=&quot;20300&quot; value=&quot;Slide 79&quot;/&gt;&lt;property id=&quot;20307&quot; value=&quot;465&quot;/&gt;&lt;/object&gt;&lt;object type=&quot;3&quot; unique_id=&quot;13522&quot;&gt;&lt;property id=&quot;20148&quot; value=&quot;5&quot;/&gt;&lt;property id=&quot;20300&quot; value=&quot;Slide 80&quot;/&gt;&lt;property id=&quot;20307&quot; value=&quot;466&quot;/&gt;&lt;/object&gt;&lt;object type=&quot;3&quot; unique_id=&quot;13523&quot;&gt;&lt;property id=&quot;20148&quot; value=&quot;5&quot;/&gt;&lt;property id=&quot;20300&quot; value=&quot;Slide 81&quot;/&gt;&lt;property id=&quot;20307&quot; value=&quot;467&quot;/&gt;&lt;/object&gt;&lt;object type=&quot;3&quot; unique_id=&quot;13524&quot;&gt;&lt;property id=&quot;20148&quot; value=&quot;5&quot;/&gt;&lt;property id=&quot;20300&quot; value=&quot;Slide 82&quot;/&gt;&lt;property id=&quot;20307&quot; value=&quot;468&quot;/&gt;&lt;/object&gt;&lt;object type=&quot;3&quot; unique_id=&quot;13525&quot;&gt;&lt;property id=&quot;20148&quot; value=&quot;5&quot;/&gt;&lt;property id=&quot;20300&quot; value=&quot;Slide 83&quot;/&gt;&lt;property id=&quot;20307&quot; value=&quot;469&quot;/&gt;&lt;/object&gt;&lt;object type=&quot;3&quot; unique_id=&quot;13526&quot;&gt;&lt;property id=&quot;20148&quot; value=&quot;5&quot;/&gt;&lt;property id=&quot;20300&quot; value=&quot;Slide 84&quot;/&gt;&lt;property id=&quot;20307&quot; value=&quot;470&quot;/&gt;&lt;/object&gt;&lt;object type=&quot;3&quot; unique_id=&quot;13527&quot;&gt;&lt;property id=&quot;20148&quot; value=&quot;5&quot;/&gt;&lt;property id=&quot;20300&quot; value=&quot;Slide 85&quot;/&gt;&lt;property id=&quot;20307&quot; value=&quot;471&quot;/&gt;&lt;/object&gt;&lt;object type=&quot;3&quot; unique_id=&quot;13528&quot;&gt;&lt;property id=&quot;20148&quot; value=&quot;5&quot;/&gt;&lt;property id=&quot;20300&quot; value=&quot;Slide 86&quot;/&gt;&lt;property id=&quot;20307&quot; value=&quot;472&quot;/&gt;&lt;/object&gt;&lt;object type=&quot;3&quot; unique_id=&quot;13529&quot;&gt;&lt;property id=&quot;20148&quot; value=&quot;5&quot;/&gt;&lt;property id=&quot;20300&quot; value=&quot;Slide 87&quot;/&gt;&lt;property id=&quot;20307&quot; value=&quot;439&quot;/&gt;&lt;/object&gt;&lt;object type=&quot;3&quot; unique_id=&quot;13530&quot;&gt;&lt;property id=&quot;20148&quot; value=&quot;5&quot;/&gt;&lt;property id=&quot;20300&quot; value=&quot;Slide 89 - &amp;quot;One more tool to help with all of these steps…&amp;quot;&quot;/&gt;&lt;property id=&quot;20307&quot; value=&quot;473&quot;/&gt;&lt;/object&gt;&lt;object type=&quot;3&quot; unique_id=&quot;13531&quot;&gt;&lt;property id=&quot;20148&quot; value=&quot;5&quot;/&gt;&lt;property id=&quot;20300&quot; value=&quot;Slide 90 - &amp;quot;The harsh realities &amp;#x0D;&amp;#x0A;of the classroom&amp;quot;&quot;/&gt;&lt;property id=&quot;20307&quot; value=&quot;440&quot;/&gt;&lt;/object&gt;&lt;object type=&quot;3&quot; unique_id=&quot;13766&quot;&gt;&lt;property id=&quot;20148&quot; value=&quot;5&quot;/&gt;&lt;property id=&quot;20300&quot; value=&quot;Slide 91 - &amp;quot;&amp;#x0D;&amp;#x0A;Teaching Challenges&amp;quot;&quot;/&gt;&lt;property id=&quot;20307&quot; value=&quot;535&quot;/&gt;&lt;/object&gt;&lt;object type=&quot;3&quot; unique_id=&quot;14251&quot;&gt;&lt;property id=&quot;20148&quot; value=&quot;5&quot;/&gt;&lt;property id=&quot;20300&quot; value=&quot;Slide 5&quot;/&gt;&lt;property id=&quot;20307&quot; value=&quot;536&quot;/&gt;&lt;/object&gt;&lt;object type=&quot;3&quot; unique_id=&quot;14252&quot;&gt;&lt;property id=&quot;20148&quot; value=&quot;5&quot;/&gt;&lt;property id=&quot;20300&quot; value=&quot;Slide 6&quot;/&gt;&lt;property id=&quot;20307&quot; value=&quot;537&quot;/&gt;&lt;/object&gt;&lt;object type=&quot;3&quot; unique_id=&quot;14253&quot;&gt;&lt;property id=&quot;20148&quot; value=&quot;5&quot;/&gt;&lt;property id=&quot;20300&quot; value=&quot;Slide 8&quot;/&gt;&lt;property id=&quot;20307&quot; value=&quot;538&quot;/&gt;&lt;/object&gt;&lt;object type=&quot;3&quot; unique_id=&quot;14254&quot;&gt;&lt;property id=&quot;20148&quot; value=&quot;5&quot;/&gt;&lt;property id=&quot;20300&quot; value=&quot;Slide 10&quot;/&gt;&lt;property id=&quot;20307&quot; value=&quot;53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1033</TotalTime>
  <Words>16469</Words>
  <Application>Microsoft Macintosh PowerPoint</Application>
  <PresentationFormat>On-screen Show (4:3)</PresentationFormat>
  <Paragraphs>1397</Paragraphs>
  <Slides>112</Slides>
  <Notes>112</Notes>
  <HiddenSlides>0</HiddenSlides>
  <MMClips>0</MMClips>
  <ScaleCrop>false</ScaleCrop>
  <HeadingPairs>
    <vt:vector size="4" baseType="variant">
      <vt:variant>
        <vt:lpstr>Theme</vt:lpstr>
      </vt:variant>
      <vt:variant>
        <vt:i4>1</vt:i4>
      </vt:variant>
      <vt:variant>
        <vt:lpstr>Slide Titles</vt:lpstr>
      </vt:variant>
      <vt:variant>
        <vt:i4>112</vt:i4>
      </vt:variant>
    </vt:vector>
  </HeadingPairs>
  <TitlesOfParts>
    <vt:vector size="113" baseType="lpstr">
      <vt:lpstr>Office Theme</vt:lpstr>
      <vt:lpstr>Classroom Discussions: Using maths talk to help students learn</vt:lpstr>
      <vt:lpstr>Unpacking formative assessment</vt:lpstr>
      <vt:lpstr>And one big idea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Developing Classroom Discourse</vt:lpstr>
      <vt:lpstr>How to get students talking!</vt:lpstr>
      <vt:lpstr>Think of a child…</vt:lpstr>
      <vt:lpstr>Findings on classroom talk:</vt:lpstr>
      <vt:lpstr>Positive influences of Using Maths Talk </vt:lpstr>
      <vt:lpstr>Teacher-student talk</vt:lpstr>
      <vt:lpstr>4 Big Ideas</vt:lpstr>
      <vt:lpstr>PowerPoint Presentation</vt:lpstr>
      <vt:lpstr>PowerPoint Presentation</vt:lpstr>
      <vt:lpstr>PowerPoint Presentation</vt:lpstr>
      <vt:lpstr>Talk Formats</vt:lpstr>
      <vt:lpstr>Productive Talk Moves</vt:lpstr>
      <vt:lpstr>Revoicing</vt:lpstr>
      <vt:lpstr>Revoicing: What is it?</vt:lpstr>
      <vt:lpstr>Looks like/ Sounds Like</vt:lpstr>
      <vt:lpstr>What is happening here?</vt:lpstr>
      <vt:lpstr>Revoicing</vt:lpstr>
      <vt:lpstr>PowerPoint Presentation</vt:lpstr>
      <vt:lpstr>PowerPoint Presentation</vt:lpstr>
      <vt:lpstr>PowerPoint Presentation</vt:lpstr>
      <vt:lpstr>One more example</vt:lpstr>
      <vt:lpstr>PowerPoint Presentation</vt:lpstr>
      <vt:lpstr>PowerPoint Presentation</vt:lpstr>
      <vt:lpstr>PowerPoint Presentation</vt:lpstr>
      <vt:lpstr>PowerPoint Presentation</vt:lpstr>
      <vt:lpstr>What is happening here?</vt:lpstr>
      <vt:lpstr>When teachers begin to use this move they gain:</vt:lpstr>
      <vt:lpstr>So once the students are externalizing their reasoning, sharing their thinking out loud, how do you get other students to orient to that reasoning, to listen to it?</vt:lpstr>
      <vt:lpstr>Restating</vt:lpstr>
      <vt:lpstr>PowerPoint Presentation</vt:lpstr>
      <vt:lpstr>PowerPoint Presentation</vt:lpstr>
      <vt:lpstr>Looks like/ Sounds like</vt:lpstr>
      <vt:lpstr>Restate</vt:lpstr>
      <vt:lpstr>Restate</vt:lpstr>
      <vt:lpstr>Agree/ Disagree….Why?</vt:lpstr>
      <vt:lpstr>Looks like/ Sounds like</vt:lpstr>
      <vt:lpstr>PowerPoint Presentation</vt:lpstr>
      <vt:lpstr>PowerPoint Presentation</vt:lpstr>
      <vt:lpstr>PowerPoint Presentation</vt:lpstr>
      <vt:lpstr>PowerPoint Presentation</vt:lpstr>
      <vt:lpstr>PowerPoint Presentation</vt:lpstr>
      <vt:lpstr>PowerPoint Presentation</vt:lpstr>
      <vt:lpstr>Add on / Say more </vt:lpstr>
      <vt:lpstr>Can you say more?</vt:lpstr>
      <vt:lpstr>Can you give an example?</vt:lpstr>
      <vt:lpstr>Looks like/ Sounds  like</vt:lpstr>
      <vt:lpstr>Looks like/ Sounds like</vt:lpstr>
      <vt:lpstr>Wait Time</vt:lpstr>
      <vt:lpstr>Using Wait Time</vt:lpstr>
      <vt:lpstr>Using Wait Time</vt:lpstr>
      <vt:lpstr>Wait time</vt:lpstr>
      <vt:lpstr>Wait Time</vt:lpstr>
      <vt:lpstr>Expected Behaviours For  Wait Time 1</vt:lpstr>
      <vt:lpstr>Expected Behaviours of  Wait Time 2</vt:lpstr>
      <vt:lpstr>Answering As a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Productive Talk Moves</vt:lpstr>
      <vt:lpstr>One more tool to help with all of these steps…</vt:lpstr>
      <vt:lpstr>The harsh realities  of the classroom</vt:lpstr>
      <vt:lpstr> Teaching Challenges</vt:lpstr>
      <vt:lpstr>Talk Partners</vt:lpstr>
      <vt:lpstr>Talk Partners</vt:lpstr>
      <vt:lpstr> Talk Partners</vt:lpstr>
      <vt:lpstr>Prerequisites</vt:lpstr>
      <vt:lpstr>This should enable students to:</vt:lpstr>
      <vt:lpstr>What does it look like?</vt:lpstr>
      <vt:lpstr>The Importance of  Talking Partners</vt:lpstr>
      <vt:lpstr>Talking Partners</vt:lpstr>
      <vt:lpstr>Introducing Talking Partners</vt:lpstr>
      <vt:lpstr>Picking Partners</vt:lpstr>
      <vt:lpstr>Talking Partners cont.</vt:lpstr>
      <vt:lpstr>Talking Partners</vt:lpstr>
      <vt:lpstr>Rules Developed by Year 6</vt:lpstr>
      <vt:lpstr>PowerPoint Presentation</vt:lpstr>
      <vt:lpstr>How to be a successful Talking Partner</vt:lpstr>
      <vt:lpstr>Talk Partners</vt:lpstr>
      <vt:lpstr>Read, Write and Talk</vt:lpstr>
      <vt:lpstr>Talk Partners</vt:lpstr>
      <vt:lpstr>PowerPoint Presentation</vt:lpstr>
      <vt:lpstr>Display</vt:lpstr>
      <vt:lpstr>Display</vt:lpstr>
      <vt:lpstr>Unwilling Children</vt:lpstr>
      <vt:lpstr>What the children think</vt:lpstr>
      <vt:lpstr>PowerPoint Presentation</vt:lpstr>
      <vt:lpstr>Effective Questioning</vt:lpstr>
      <vt:lpstr>Ground Rules for Respectful Talk</vt:lpstr>
      <vt:lpstr>Ground Rules for Respectful Talk</vt:lpstr>
      <vt:lpstr>What Mathematics Should We Talk About?</vt:lpstr>
      <vt:lpstr>Practical Ideas</vt:lpstr>
      <vt:lpstr>PowerPoint Presentation</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Merrylands PS</dc:title>
  <dc:creator>Assagaier, Marion</dc:creator>
  <cp:lastModifiedBy>Lachlan Pascoe</cp:lastModifiedBy>
  <cp:revision>93</cp:revision>
  <cp:lastPrinted>2012-04-26T06:43:08Z</cp:lastPrinted>
  <dcterms:created xsi:type="dcterms:W3CDTF">2012-04-04T22:14:16Z</dcterms:created>
  <dcterms:modified xsi:type="dcterms:W3CDTF">2016-08-09T06:34:26Z</dcterms:modified>
</cp:coreProperties>
</file>